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6"/>
  </p:notesMasterIdLst>
  <p:handoutMasterIdLst>
    <p:handoutMasterId r:id="rId167"/>
  </p:handoutMasterIdLst>
  <p:sldIdLst>
    <p:sldId id="256" r:id="rId2"/>
    <p:sldId id="385" r:id="rId3"/>
    <p:sldId id="301" r:id="rId4"/>
    <p:sldId id="302" r:id="rId5"/>
    <p:sldId id="303" r:id="rId6"/>
    <p:sldId id="304" r:id="rId7"/>
    <p:sldId id="305" r:id="rId8"/>
    <p:sldId id="306" r:id="rId9"/>
    <p:sldId id="307" r:id="rId10"/>
    <p:sldId id="308" r:id="rId11"/>
    <p:sldId id="435" r:id="rId12"/>
    <p:sldId id="309" r:id="rId13"/>
    <p:sldId id="310" r:id="rId14"/>
    <p:sldId id="483" r:id="rId15"/>
    <p:sldId id="484" r:id="rId16"/>
    <p:sldId id="485" r:id="rId17"/>
    <p:sldId id="486" r:id="rId18"/>
    <p:sldId id="487" r:id="rId19"/>
    <p:sldId id="488" r:id="rId20"/>
    <p:sldId id="489" r:id="rId21"/>
    <p:sldId id="390" r:id="rId22"/>
    <p:sldId id="391" r:id="rId23"/>
    <p:sldId id="392" r:id="rId24"/>
    <p:sldId id="393" r:id="rId25"/>
    <p:sldId id="394" r:id="rId26"/>
    <p:sldId id="395" r:id="rId27"/>
    <p:sldId id="326" r:id="rId28"/>
    <p:sldId id="313" r:id="rId29"/>
    <p:sldId id="436" r:id="rId30"/>
    <p:sldId id="426" r:id="rId31"/>
    <p:sldId id="314" r:id="rId32"/>
    <p:sldId id="427" r:id="rId33"/>
    <p:sldId id="428" r:id="rId34"/>
    <p:sldId id="396" r:id="rId35"/>
    <p:sldId id="397" r:id="rId36"/>
    <p:sldId id="398" r:id="rId37"/>
    <p:sldId id="437" r:id="rId38"/>
    <p:sldId id="399" r:id="rId39"/>
    <p:sldId id="438" r:id="rId40"/>
    <p:sldId id="424" r:id="rId41"/>
    <p:sldId id="425" r:id="rId42"/>
    <p:sldId id="403" r:id="rId43"/>
    <p:sldId id="404" r:id="rId44"/>
    <p:sldId id="405" r:id="rId45"/>
    <p:sldId id="439" r:id="rId46"/>
    <p:sldId id="440" r:id="rId47"/>
    <p:sldId id="408" r:id="rId48"/>
    <p:sldId id="409" r:id="rId49"/>
    <p:sldId id="410" r:id="rId50"/>
    <p:sldId id="411" r:id="rId51"/>
    <p:sldId id="412" r:id="rId52"/>
    <p:sldId id="441" r:id="rId53"/>
    <p:sldId id="442" r:id="rId54"/>
    <p:sldId id="413" r:id="rId55"/>
    <p:sldId id="443" r:id="rId56"/>
    <p:sldId id="445" r:id="rId57"/>
    <p:sldId id="414" r:id="rId58"/>
    <p:sldId id="444" r:id="rId59"/>
    <p:sldId id="446" r:id="rId60"/>
    <p:sldId id="415" r:id="rId61"/>
    <p:sldId id="447" r:id="rId62"/>
    <p:sldId id="416" r:id="rId63"/>
    <p:sldId id="417" r:id="rId64"/>
    <p:sldId id="429" r:id="rId65"/>
    <p:sldId id="430" r:id="rId66"/>
    <p:sldId id="420" r:id="rId67"/>
    <p:sldId id="448" r:id="rId68"/>
    <p:sldId id="421" r:id="rId69"/>
    <p:sldId id="449" r:id="rId70"/>
    <p:sldId id="422" r:id="rId71"/>
    <p:sldId id="450" r:id="rId72"/>
    <p:sldId id="451" r:id="rId73"/>
    <p:sldId id="452" r:id="rId74"/>
    <p:sldId id="453" r:id="rId75"/>
    <p:sldId id="454" r:id="rId76"/>
    <p:sldId id="320" r:id="rId77"/>
    <p:sldId id="431" r:id="rId78"/>
    <p:sldId id="432" r:id="rId79"/>
    <p:sldId id="433" r:id="rId80"/>
    <p:sldId id="434" r:id="rId81"/>
    <p:sldId id="455" r:id="rId82"/>
    <p:sldId id="456" r:id="rId83"/>
    <p:sldId id="457" r:id="rId84"/>
    <p:sldId id="458" r:id="rId85"/>
    <p:sldId id="459" r:id="rId86"/>
    <p:sldId id="460" r:id="rId87"/>
    <p:sldId id="462" r:id="rId88"/>
    <p:sldId id="333" r:id="rId89"/>
    <p:sldId id="356" r:id="rId90"/>
    <p:sldId id="357" r:id="rId91"/>
    <p:sldId id="463" r:id="rId92"/>
    <p:sldId id="464" r:id="rId93"/>
    <p:sldId id="465" r:id="rId94"/>
    <p:sldId id="466" r:id="rId95"/>
    <p:sldId id="346" r:id="rId96"/>
    <p:sldId id="347" r:id="rId97"/>
    <p:sldId id="374" r:id="rId98"/>
    <p:sldId id="372" r:id="rId99"/>
    <p:sldId id="373" r:id="rId100"/>
    <p:sldId id="348" r:id="rId101"/>
    <p:sldId id="375" r:id="rId102"/>
    <p:sldId id="349" r:id="rId103"/>
    <p:sldId id="376" r:id="rId104"/>
    <p:sldId id="350" r:id="rId105"/>
    <p:sldId id="377" r:id="rId106"/>
    <p:sldId id="467" r:id="rId107"/>
    <p:sldId id="468" r:id="rId108"/>
    <p:sldId id="469" r:id="rId109"/>
    <p:sldId id="471" r:id="rId110"/>
    <p:sldId id="470" r:id="rId111"/>
    <p:sldId id="472" r:id="rId112"/>
    <p:sldId id="475" r:id="rId113"/>
    <p:sldId id="474" r:id="rId114"/>
    <p:sldId id="473" r:id="rId115"/>
    <p:sldId id="476" r:id="rId116"/>
    <p:sldId id="477" r:id="rId117"/>
    <p:sldId id="478" r:id="rId118"/>
    <p:sldId id="479" r:id="rId119"/>
    <p:sldId id="480" r:id="rId120"/>
    <p:sldId id="481" r:id="rId121"/>
    <p:sldId id="482" r:id="rId122"/>
    <p:sldId id="494" r:id="rId123"/>
    <p:sldId id="495" r:id="rId124"/>
    <p:sldId id="530" r:id="rId125"/>
    <p:sldId id="496" r:id="rId126"/>
    <p:sldId id="497" r:id="rId127"/>
    <p:sldId id="498" r:id="rId128"/>
    <p:sldId id="499" r:id="rId129"/>
    <p:sldId id="500" r:id="rId130"/>
    <p:sldId id="501" r:id="rId131"/>
    <p:sldId id="502" r:id="rId132"/>
    <p:sldId id="503" r:id="rId133"/>
    <p:sldId id="504" r:id="rId134"/>
    <p:sldId id="505" r:id="rId135"/>
    <p:sldId id="506" r:id="rId136"/>
    <p:sldId id="507" r:id="rId137"/>
    <p:sldId id="508" r:id="rId138"/>
    <p:sldId id="509" r:id="rId139"/>
    <p:sldId id="510" r:id="rId140"/>
    <p:sldId id="511" r:id="rId141"/>
    <p:sldId id="512" r:id="rId142"/>
    <p:sldId id="513" r:id="rId143"/>
    <p:sldId id="514" r:id="rId144"/>
    <p:sldId id="515" r:id="rId145"/>
    <p:sldId id="516" r:id="rId146"/>
    <p:sldId id="517" r:id="rId147"/>
    <p:sldId id="518" r:id="rId148"/>
    <p:sldId id="519" r:id="rId149"/>
    <p:sldId id="520" r:id="rId150"/>
    <p:sldId id="521" r:id="rId151"/>
    <p:sldId id="522" r:id="rId152"/>
    <p:sldId id="523" r:id="rId153"/>
    <p:sldId id="524" r:id="rId154"/>
    <p:sldId id="525" r:id="rId155"/>
    <p:sldId id="526" r:id="rId156"/>
    <p:sldId id="527" r:id="rId157"/>
    <p:sldId id="528" r:id="rId158"/>
    <p:sldId id="490" r:id="rId159"/>
    <p:sldId id="529" r:id="rId160"/>
    <p:sldId id="531" r:id="rId161"/>
    <p:sldId id="534" r:id="rId162"/>
    <p:sldId id="532" r:id="rId163"/>
    <p:sldId id="533" r:id="rId164"/>
    <p:sldId id="535" r:id="rId16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4E5CD6F4-C6C2-4EFD-A43F-A0D9570562B1}">
          <p14:sldIdLst>
            <p14:sldId id="256"/>
          </p14:sldIdLst>
        </p14:section>
        <p14:section name="Содержание" id="{7B520B51-EE87-4596-8C39-019108A73013}">
          <p14:sldIdLst>
            <p14:sldId id="385"/>
          </p14:sldIdLst>
        </p14:section>
        <p14:section name="Встроенные функции Excel и их применение в работе" id="{12387D85-4F45-4142-AED5-0000C196DA83}">
          <p14:sldIdLst>
            <p14:sldId id="301"/>
            <p14:sldId id="302"/>
            <p14:sldId id="303"/>
            <p14:sldId id="304"/>
            <p14:sldId id="305"/>
            <p14:sldId id="306"/>
            <p14:sldId id="307"/>
            <p14:sldId id="308"/>
            <p14:sldId id="435"/>
            <p14:sldId id="309"/>
            <p14:sldId id="310"/>
            <p14:sldId id="483"/>
            <p14:sldId id="484"/>
            <p14:sldId id="485"/>
            <p14:sldId id="486"/>
            <p14:sldId id="487"/>
            <p14:sldId id="488"/>
            <p14:sldId id="489"/>
          </p14:sldIdLst>
        </p14:section>
        <p14:section name="Математические" id="{6D0DF7DE-E904-4AAD-B299-A5609969B3E5}">
          <p14:sldIdLst>
            <p14:sldId id="390"/>
            <p14:sldId id="391"/>
            <p14:sldId id="392"/>
            <p14:sldId id="393"/>
            <p14:sldId id="394"/>
            <p14:sldId id="395"/>
            <p14:sldId id="326"/>
            <p14:sldId id="313"/>
            <p14:sldId id="436"/>
          </p14:sldIdLst>
        </p14:section>
        <p14:section name="Статистические" id="{0EB60587-AD2F-4129-A068-A32004B5EED1}">
          <p14:sldIdLst>
            <p14:sldId id="426"/>
            <p14:sldId id="314"/>
            <p14:sldId id="427"/>
            <p14:sldId id="428"/>
            <p14:sldId id="396"/>
            <p14:sldId id="397"/>
          </p14:sldIdLst>
        </p14:section>
        <p14:section name="Функции Ссылки и Массивы" id="{190220AE-2E54-4A91-B33C-69186EEDADA4}">
          <p14:sldIdLst>
            <p14:sldId id="398"/>
            <p14:sldId id="437"/>
            <p14:sldId id="399"/>
            <p14:sldId id="438"/>
          </p14:sldIdLst>
        </p14:section>
        <p14:section name="Логические" id="{40742838-03BA-4726-A311-5CEC78A8CBC8}">
          <p14:sldIdLst>
            <p14:sldId id="424"/>
            <p14:sldId id="425"/>
            <p14:sldId id="403"/>
            <p14:sldId id="404"/>
            <p14:sldId id="405"/>
            <p14:sldId id="439"/>
            <p14:sldId id="440"/>
            <p14:sldId id="408"/>
            <p14:sldId id="409"/>
          </p14:sldIdLst>
        </p14:section>
        <p14:section name="Текстовые" id="{480894A0-B67F-4D69-80F1-95E4107050F4}">
          <p14:sldIdLst>
            <p14:sldId id="410"/>
            <p14:sldId id="411"/>
            <p14:sldId id="412"/>
            <p14:sldId id="441"/>
            <p14:sldId id="442"/>
            <p14:sldId id="413"/>
            <p14:sldId id="443"/>
            <p14:sldId id="445"/>
            <p14:sldId id="414"/>
            <p14:sldId id="444"/>
            <p14:sldId id="446"/>
            <p14:sldId id="415"/>
            <p14:sldId id="447"/>
            <p14:sldId id="416"/>
            <p14:sldId id="417"/>
          </p14:sldIdLst>
        </p14:section>
        <p14:section name="Дата и время" id="{38E9A44F-45E4-44BB-B1EA-F23D241CB783}">
          <p14:sldIdLst>
            <p14:sldId id="429"/>
            <p14:sldId id="430"/>
            <p14:sldId id="420"/>
            <p14:sldId id="448"/>
            <p14:sldId id="421"/>
            <p14:sldId id="449"/>
            <p14:sldId id="422"/>
            <p14:sldId id="450"/>
            <p14:sldId id="451"/>
            <p14:sldId id="452"/>
            <p14:sldId id="453"/>
            <p14:sldId id="454"/>
          </p14:sldIdLst>
        </p14:section>
        <p14:section name="Возникающие в формулах ошибки" id="{9D6D442B-B269-47DF-971A-E9C1DCAF87B5}">
          <p14:sldIdLst>
            <p14:sldId id="320"/>
          </p14:sldIdLst>
        </p14:section>
        <p14:section name="Условное форматирование" id="{C9B54339-244D-4C17-A10D-ECC4E6E2A774}">
          <p14:sldIdLst>
            <p14:sldId id="431"/>
            <p14:sldId id="432"/>
            <p14:sldId id="433"/>
          </p14:sldIdLst>
        </p14:section>
        <p14:section name="Совместная работа" id="{6D211231-CC7C-4696-BAA2-E4E0500EA808}">
          <p14:sldIdLst>
            <p14:sldId id="434"/>
            <p14:sldId id="455"/>
            <p14:sldId id="456"/>
            <p14:sldId id="457"/>
          </p14:sldIdLst>
        </p14:section>
        <p14:section name="Проверка данных" id="{A12340E0-9ABB-4BA8-88FE-B41AA752FB79}">
          <p14:sldIdLst>
            <p14:sldId id="458"/>
            <p14:sldId id="459"/>
            <p14:sldId id="460"/>
            <p14:sldId id="462"/>
          </p14:sldIdLst>
        </p14:section>
        <p14:section name="Работа с большими таблицами. Автоформат таблиц" id="{D113FD9B-C695-4E8D-A137-87A6351E13A8}">
          <p14:sldIdLst>
            <p14:sldId id="333"/>
            <p14:sldId id="356"/>
            <p14:sldId id="357"/>
          </p14:sldIdLst>
        </p14:section>
        <p14:section name="Удаление дубликатов" id="{81D91C71-7868-4895-B1D5-67F758B4EB74}">
          <p14:sldIdLst>
            <p14:sldId id="463"/>
            <p14:sldId id="464"/>
            <p14:sldId id="465"/>
            <p14:sldId id="466"/>
          </p14:sldIdLst>
        </p14:section>
        <p14:section name="Сортировка данных" id="{17518952-E198-41FF-9CF8-1E8494FA0B0F}">
          <p14:sldIdLst>
            <p14:sldId id="346"/>
            <p14:sldId id="347"/>
            <p14:sldId id="374"/>
            <p14:sldId id="372"/>
            <p14:sldId id="373"/>
          </p14:sldIdLst>
        </p14:section>
        <p14:section name="Фильтрация (отбор) данных" id="{99552F17-5673-4A4E-8CF2-782A2A22E42D}">
          <p14:sldIdLst>
            <p14:sldId id="348"/>
            <p14:sldId id="375"/>
            <p14:sldId id="349"/>
            <p14:sldId id="376"/>
            <p14:sldId id="350"/>
            <p14:sldId id="377"/>
          </p14:sldIdLst>
        </p14:section>
        <p14:section name="Подведение промежуточных итогов" id="{3D884077-FCE0-4B2B-932E-8E2E25928369}">
          <p14:sldIdLst>
            <p14:sldId id="467"/>
            <p14:sldId id="468"/>
            <p14:sldId id="469"/>
            <p14:sldId id="471"/>
          </p14:sldIdLst>
        </p14:section>
        <p14:section name="Консолидация" id="{A69B6A41-7AA1-4FEF-8A1B-BF2DB72202CD}">
          <p14:sldIdLst>
            <p14:sldId id="470"/>
            <p14:sldId id="472"/>
            <p14:sldId id="475"/>
            <p14:sldId id="474"/>
            <p14:sldId id="473"/>
            <p14:sldId id="476"/>
            <p14:sldId id="477"/>
            <p14:sldId id="478"/>
            <p14:sldId id="479"/>
            <p14:sldId id="480"/>
            <p14:sldId id="481"/>
            <p14:sldId id="482"/>
          </p14:sldIdLst>
        </p14:section>
        <p14:section name="Сводные таблицы" id="{8B272480-AB68-4A40-9DB7-21F8B0B1397E}">
          <p14:sldIdLst>
            <p14:sldId id="494"/>
            <p14:sldId id="495"/>
            <p14:sldId id="530"/>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490"/>
            <p14:sldId id="529"/>
            <p14:sldId id="531"/>
            <p14:sldId id="534"/>
            <p14:sldId id="532"/>
            <p14:sldId id="533"/>
            <p14:sldId id="535"/>
          </p14:sldIdLst>
        </p14:section>
      </p14:sectionLst>
    </p:ext>
    <p:ext uri="{EFAFB233-063F-42B5-8137-9DF3F51BA10A}">
      <p15:sldGuideLst xmlns:p15="http://schemas.microsoft.com/office/powerpoint/2012/main">
        <p15:guide id="1" orient="horz" pos="2228" userDrawn="1">
          <p15:clr>
            <a:srgbClr val="A4A3A4"/>
          </p15:clr>
        </p15:guide>
        <p15:guide id="2" pos="3840" userDrawn="1">
          <p15:clr>
            <a:srgbClr val="A4A3A4"/>
          </p15:clr>
        </p15:guide>
        <p15:guide id="3" pos="551" userDrawn="1">
          <p15:clr>
            <a:srgbClr val="A4A3A4"/>
          </p15:clr>
        </p15:guide>
        <p15:guide id="4" pos="7219" userDrawn="1">
          <p15:clr>
            <a:srgbClr val="A4A3A4"/>
          </p15:clr>
        </p15:guide>
        <p15:guide id="5" orient="horz" pos="3634" userDrawn="1">
          <p15:clr>
            <a:srgbClr val="A4A3A4"/>
          </p15:clr>
        </p15:guide>
        <p15:guide id="6" orient="horz" pos="93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70AD47"/>
    <a:srgbClr val="D5E3CF"/>
    <a:srgbClr val="5D9140"/>
    <a:srgbClr val="CCFFCC"/>
    <a:srgbClr val="E3EAE2"/>
    <a:srgbClr val="C7DEB1"/>
    <a:srgbClr val="CADEB3"/>
    <a:srgbClr val="5466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343" autoAdjust="0"/>
  </p:normalViewPr>
  <p:slideViewPr>
    <p:cSldViewPr snapToGrid="0">
      <p:cViewPr varScale="1">
        <p:scale>
          <a:sx n="88" d="100"/>
          <a:sy n="88" d="100"/>
        </p:scale>
        <p:origin x="558" y="96"/>
      </p:cViewPr>
      <p:guideLst>
        <p:guide orient="horz" pos="2228"/>
        <p:guide pos="3840"/>
        <p:guide pos="551"/>
        <p:guide pos="7219"/>
        <p:guide orient="horz" pos="3634"/>
        <p:guide orient="horz" pos="935"/>
      </p:guideLst>
    </p:cSldViewPr>
  </p:slideViewPr>
  <p:notesTextViewPr>
    <p:cViewPr>
      <p:scale>
        <a:sx n="1" d="1"/>
        <a:sy n="1" d="1"/>
      </p:scale>
      <p:origin x="0" y="0"/>
    </p:cViewPr>
  </p:notesTextViewPr>
  <p:notesViewPr>
    <p:cSldViewPr snapToGrid="0">
      <p:cViewPr varScale="1">
        <p:scale>
          <a:sx n="53" d="100"/>
          <a:sy n="53" d="100"/>
        </p:scale>
        <p:origin x="2844"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50FA49-F149-4E77-AB1F-DF1987C8361D}" type="datetimeFigureOut">
              <a:rPr lang="ru-RU" smtClean="0"/>
              <a:t>15.02.2019</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F72B80-8B1C-4EDE-B6DF-DCF302008B6D}" type="slidenum">
              <a:rPr lang="ru-RU" smtClean="0"/>
              <a:t>‹#›</a:t>
            </a:fld>
            <a:endParaRPr lang="ru-RU"/>
          </a:p>
        </p:txBody>
      </p:sp>
    </p:spTree>
    <p:extLst>
      <p:ext uri="{BB962C8B-B14F-4D97-AF65-F5344CB8AC3E}">
        <p14:creationId xmlns:p14="http://schemas.microsoft.com/office/powerpoint/2010/main" val="26544764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34EEC8-D390-4E61-8A49-01068F7F9D20}" type="datetimeFigureOut">
              <a:rPr lang="ru-RU" smtClean="0"/>
              <a:t>15.02.2019</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EA9D12-01B8-49D1-8ABB-9F4285629653}" type="slidenum">
              <a:rPr lang="ru-RU" smtClean="0"/>
              <a:t>‹#›</a:t>
            </a:fld>
            <a:endParaRPr lang="ru-RU"/>
          </a:p>
        </p:txBody>
      </p:sp>
    </p:spTree>
    <p:extLst>
      <p:ext uri="{BB962C8B-B14F-4D97-AF65-F5344CB8AC3E}">
        <p14:creationId xmlns:p14="http://schemas.microsoft.com/office/powerpoint/2010/main" val="2668275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CEA9D12-01B8-49D1-8ABB-9F4285629653}" type="slidenum">
              <a:rPr lang="ru-RU" smtClean="0"/>
              <a:t>88</a:t>
            </a:fld>
            <a:endParaRPr lang="ru-RU"/>
          </a:p>
        </p:txBody>
      </p:sp>
    </p:spTree>
    <p:extLst>
      <p:ext uri="{BB962C8B-B14F-4D97-AF65-F5344CB8AC3E}">
        <p14:creationId xmlns:p14="http://schemas.microsoft.com/office/powerpoint/2010/main" val="32684022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Титульный слайд">
    <p:bg>
      <p:bgPr>
        <a:solidFill>
          <a:srgbClr val="E3EAE2"/>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4994031"/>
            <a:ext cx="9144000" cy="1083626"/>
          </a:xfrm>
        </p:spPr>
        <p:txBody>
          <a:bodyPr anchor="b"/>
          <a:lstStyle>
            <a:lvl1pPr algn="ctr">
              <a:defRPr sz="6000"/>
            </a:lvl1pPr>
          </a:lstStyle>
          <a:p>
            <a:r>
              <a:rPr lang="ru-RU" dirty="0" smtClean="0"/>
              <a:t>Образец заголовка</a:t>
            </a:r>
            <a:endParaRPr lang="ru-RU" dirty="0"/>
          </a:p>
        </p:txBody>
      </p:sp>
      <p:pic>
        <p:nvPicPr>
          <p:cNvPr id="7" name="Рисунок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883857"/>
          </a:xfrm>
          <a:prstGeom prst="rect">
            <a:avLst/>
          </a:prstGeom>
        </p:spPr>
      </p:pic>
    </p:spTree>
    <p:extLst>
      <p:ext uri="{BB962C8B-B14F-4D97-AF65-F5344CB8AC3E}">
        <p14:creationId xmlns:p14="http://schemas.microsoft.com/office/powerpoint/2010/main" val="1358943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749624C2-2168-4F1D-8B80-F8D0969134C9}" type="datetimeFigureOut">
              <a:rPr lang="ru-RU" smtClean="0"/>
              <a:t>15.02.2019</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A1EEAE6F-C2F8-4134-92C0-E3894416EE17}" type="slidenum">
              <a:rPr lang="ru-RU" smtClean="0"/>
              <a:t>‹#›</a:t>
            </a:fld>
            <a:endParaRPr lang="ru-RU" dirty="0"/>
          </a:p>
        </p:txBody>
      </p:sp>
    </p:spTree>
    <p:extLst>
      <p:ext uri="{BB962C8B-B14F-4D97-AF65-F5344CB8AC3E}">
        <p14:creationId xmlns:p14="http://schemas.microsoft.com/office/powerpoint/2010/main" val="117548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749624C2-2168-4F1D-8B80-F8D0969134C9}" type="datetimeFigureOut">
              <a:rPr lang="ru-RU" smtClean="0"/>
              <a:t>15.02.2019</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A1EEAE6F-C2F8-4134-92C0-E3894416EE17}" type="slidenum">
              <a:rPr lang="ru-RU" smtClean="0"/>
              <a:t>‹#›</a:t>
            </a:fld>
            <a:endParaRPr lang="ru-RU" dirty="0"/>
          </a:p>
        </p:txBody>
      </p:sp>
    </p:spTree>
    <p:extLst>
      <p:ext uri="{BB962C8B-B14F-4D97-AF65-F5344CB8AC3E}">
        <p14:creationId xmlns:p14="http://schemas.microsoft.com/office/powerpoint/2010/main" val="1444139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749624C2-2168-4F1D-8B80-F8D0969134C9}" type="datetimeFigureOut">
              <a:rPr lang="ru-RU" smtClean="0"/>
              <a:t>15.02.2019</a:t>
            </a:fld>
            <a:endParaRPr lang="ru-RU" dirty="0"/>
          </a:p>
        </p:txBody>
      </p:sp>
      <p:sp>
        <p:nvSpPr>
          <p:cNvPr id="6" name="Нижний колонтитул 5"/>
          <p:cNvSpPr>
            <a:spLocks noGrp="1"/>
          </p:cNvSpPr>
          <p:nvPr>
            <p:ph type="ftr" sz="quarter" idx="11"/>
          </p:nvPr>
        </p:nvSpPr>
        <p:spPr/>
        <p:txBody>
          <a:bodyPr/>
          <a:lstStyle/>
          <a:p>
            <a:endParaRPr lang="ru-RU" dirty="0"/>
          </a:p>
        </p:txBody>
      </p:sp>
      <p:sp>
        <p:nvSpPr>
          <p:cNvPr id="7" name="Номер слайда 6"/>
          <p:cNvSpPr>
            <a:spLocks noGrp="1"/>
          </p:cNvSpPr>
          <p:nvPr>
            <p:ph type="sldNum" sz="quarter" idx="12"/>
          </p:nvPr>
        </p:nvSpPr>
        <p:spPr/>
        <p:txBody>
          <a:bodyPr/>
          <a:lstStyle/>
          <a:p>
            <a:fld id="{A1EEAE6F-C2F8-4134-92C0-E3894416EE17}" type="slidenum">
              <a:rPr lang="ru-RU" smtClean="0"/>
              <a:t>‹#›</a:t>
            </a:fld>
            <a:endParaRPr lang="ru-RU" dirty="0"/>
          </a:p>
        </p:txBody>
      </p:sp>
    </p:spTree>
    <p:extLst>
      <p:ext uri="{BB962C8B-B14F-4D97-AF65-F5344CB8AC3E}">
        <p14:creationId xmlns:p14="http://schemas.microsoft.com/office/powerpoint/2010/main" val="83413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749624C2-2168-4F1D-8B80-F8D0969134C9}" type="datetimeFigureOut">
              <a:rPr lang="ru-RU" smtClean="0"/>
              <a:t>15.02.2019</a:t>
            </a:fld>
            <a:endParaRPr lang="ru-RU" dirty="0"/>
          </a:p>
        </p:txBody>
      </p:sp>
      <p:sp>
        <p:nvSpPr>
          <p:cNvPr id="4" name="Нижний колонтитул 3"/>
          <p:cNvSpPr>
            <a:spLocks noGrp="1"/>
          </p:cNvSpPr>
          <p:nvPr>
            <p:ph type="ftr" sz="quarter" idx="11"/>
          </p:nvPr>
        </p:nvSpPr>
        <p:spPr/>
        <p:txBody>
          <a:bodyPr/>
          <a:lstStyle/>
          <a:p>
            <a:endParaRPr lang="ru-RU" dirty="0"/>
          </a:p>
        </p:txBody>
      </p:sp>
      <p:sp>
        <p:nvSpPr>
          <p:cNvPr id="5" name="Номер слайда 4"/>
          <p:cNvSpPr>
            <a:spLocks noGrp="1"/>
          </p:cNvSpPr>
          <p:nvPr>
            <p:ph type="sldNum" sz="quarter" idx="12"/>
          </p:nvPr>
        </p:nvSpPr>
        <p:spPr/>
        <p:txBody>
          <a:bodyPr/>
          <a:lstStyle/>
          <a:p>
            <a:fld id="{A1EEAE6F-C2F8-4134-92C0-E3894416EE17}" type="slidenum">
              <a:rPr lang="ru-RU" smtClean="0"/>
              <a:t>‹#›</a:t>
            </a:fld>
            <a:endParaRPr lang="ru-RU" dirty="0"/>
          </a:p>
        </p:txBody>
      </p:sp>
    </p:spTree>
    <p:extLst>
      <p:ext uri="{BB962C8B-B14F-4D97-AF65-F5344CB8AC3E}">
        <p14:creationId xmlns:p14="http://schemas.microsoft.com/office/powerpoint/2010/main" val="3928579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749624C2-2168-4F1D-8B80-F8D0969134C9}" type="datetimeFigureOut">
              <a:rPr lang="ru-RU" smtClean="0"/>
              <a:t>15.02.2019</a:t>
            </a:fld>
            <a:endParaRPr lang="ru-RU" dirty="0"/>
          </a:p>
        </p:txBody>
      </p:sp>
      <p:sp>
        <p:nvSpPr>
          <p:cNvPr id="3" name="Нижний колонтитул 2"/>
          <p:cNvSpPr>
            <a:spLocks noGrp="1"/>
          </p:cNvSpPr>
          <p:nvPr>
            <p:ph type="ftr" sz="quarter" idx="11"/>
          </p:nvPr>
        </p:nvSpPr>
        <p:spPr/>
        <p:txBody>
          <a:bodyPr/>
          <a:lstStyle/>
          <a:p>
            <a:endParaRPr lang="ru-RU" dirty="0"/>
          </a:p>
        </p:txBody>
      </p:sp>
      <p:sp>
        <p:nvSpPr>
          <p:cNvPr id="4" name="Номер слайда 3"/>
          <p:cNvSpPr>
            <a:spLocks noGrp="1"/>
          </p:cNvSpPr>
          <p:nvPr>
            <p:ph type="sldNum" sz="quarter" idx="12"/>
          </p:nvPr>
        </p:nvSpPr>
        <p:spPr/>
        <p:txBody>
          <a:bodyPr/>
          <a:lstStyle/>
          <a:p>
            <a:fld id="{A1EEAE6F-C2F8-4134-92C0-E3894416EE17}" type="slidenum">
              <a:rPr lang="ru-RU" smtClean="0"/>
              <a:t>‹#›</a:t>
            </a:fld>
            <a:endParaRPr lang="ru-RU" dirty="0"/>
          </a:p>
        </p:txBody>
      </p:sp>
    </p:spTree>
    <p:extLst>
      <p:ext uri="{BB962C8B-B14F-4D97-AF65-F5344CB8AC3E}">
        <p14:creationId xmlns:p14="http://schemas.microsoft.com/office/powerpoint/2010/main" val="2852758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3EAE2"/>
        </a:solidFill>
        <a:effectLst/>
      </p:bgPr>
    </p:bg>
    <p:spTree>
      <p:nvGrpSpPr>
        <p:cNvPr id="1" name=""/>
        <p:cNvGrpSpPr/>
        <p:nvPr/>
      </p:nvGrpSpPr>
      <p:grpSpPr>
        <a:xfrm>
          <a:off x="0" y="0"/>
          <a:ext cx="0" cy="0"/>
          <a:chOff x="0" y="0"/>
          <a:chExt cx="0" cy="0"/>
        </a:xfrm>
      </p:grpSpPr>
      <p:pic>
        <p:nvPicPr>
          <p:cNvPr id="7" name="Рисунок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 y="1"/>
            <a:ext cx="1009934" cy="1009934"/>
          </a:xfrm>
          <a:prstGeom prst="rect">
            <a:avLst/>
          </a:prstGeom>
        </p:spPr>
      </p:pic>
      <p:sp>
        <p:nvSpPr>
          <p:cNvPr id="2" name="Заголовок 1"/>
          <p:cNvSpPr>
            <a:spLocks noGrp="1"/>
          </p:cNvSpPr>
          <p:nvPr>
            <p:ph type="title"/>
          </p:nvPr>
        </p:nvSpPr>
        <p:spPr>
          <a:xfrm>
            <a:off x="1371600" y="257696"/>
            <a:ext cx="9982200" cy="752238"/>
          </a:xfrm>
          <a:prstGeom prst="rect">
            <a:avLst/>
          </a:prstGeom>
        </p:spPr>
        <p:txBody>
          <a:bodyPr vert="horz" lIns="91440" tIns="45720" rIns="91440" bIns="45720" rtlCol="0" anchor="ctr">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9624C2-2168-4F1D-8B80-F8D0969134C9}" type="datetimeFigureOut">
              <a:rPr lang="ru-RU" smtClean="0"/>
              <a:t>15.02.2019</a:t>
            </a:fld>
            <a:endParaRPr lang="ru-RU" dirty="0"/>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EEAE6F-C2F8-4134-92C0-E3894416EE17}" type="slidenum">
              <a:rPr lang="ru-RU" smtClean="0"/>
              <a:t>‹#›</a:t>
            </a:fld>
            <a:endParaRPr lang="ru-RU" dirty="0"/>
          </a:p>
        </p:txBody>
      </p:sp>
    </p:spTree>
    <p:extLst>
      <p:ext uri="{BB962C8B-B14F-4D97-AF65-F5344CB8AC3E}">
        <p14:creationId xmlns:p14="http://schemas.microsoft.com/office/powerpoint/2010/main" val="30608747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5.xml"/><Relationship Id="rId4" Type="http://schemas.openxmlformats.org/officeDocument/2006/relationships/image" Target="../media/image173.png"/></Relationships>
</file>

<file path=ppt/slides/_rels/slide10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5.xml"/><Relationship Id="rId4" Type="http://schemas.openxmlformats.org/officeDocument/2006/relationships/image" Target="../media/image19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6.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5.xml"/><Relationship Id="rId4" Type="http://schemas.openxmlformats.org/officeDocument/2006/relationships/image" Target="../media/image204.png"/></Relationships>
</file>

<file path=ppt/slides/_rels/slide13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5.xml"/><Relationship Id="rId4" Type="http://schemas.openxmlformats.org/officeDocument/2006/relationships/image" Target="../media/image227.png"/></Relationships>
</file>

<file path=ppt/slides/_rels/slide15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5.xml"/><Relationship Id="rId4" Type="http://schemas.openxmlformats.org/officeDocument/2006/relationships/image" Target="../media/image228.png"/></Relationships>
</file>

<file path=ppt/slides/_rels/slide15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5.xml"/><Relationship Id="rId4" Type="http://schemas.openxmlformats.org/officeDocument/2006/relationships/image" Target="../media/image23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60.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21.xml"/><Relationship Id="rId18" Type="http://schemas.openxmlformats.org/officeDocument/2006/relationships/slide" Target="slide48.xml"/><Relationship Id="rId26" Type="http://schemas.openxmlformats.org/officeDocument/2006/relationships/slide" Target="slide62.xml"/><Relationship Id="rId39" Type="http://schemas.openxmlformats.org/officeDocument/2006/relationships/slide" Target="slide95.xml"/><Relationship Id="rId3" Type="http://schemas.openxmlformats.org/officeDocument/2006/relationships/slide" Target="slide4.xml"/><Relationship Id="rId21" Type="http://schemas.openxmlformats.org/officeDocument/2006/relationships/slide" Target="slide58.xml"/><Relationship Id="rId34" Type="http://schemas.openxmlformats.org/officeDocument/2006/relationships/slide" Target="slide77.xml"/><Relationship Id="rId42" Type="http://schemas.openxmlformats.org/officeDocument/2006/relationships/slide" Target="slide110.xml"/><Relationship Id="rId7" Type="http://schemas.openxmlformats.org/officeDocument/2006/relationships/slide" Target="slide8.xml"/><Relationship Id="rId12" Type="http://schemas.openxmlformats.org/officeDocument/2006/relationships/slide" Target="slide13.xml"/><Relationship Id="rId17" Type="http://schemas.openxmlformats.org/officeDocument/2006/relationships/slide" Target="slide47.xml"/><Relationship Id="rId25" Type="http://schemas.openxmlformats.org/officeDocument/2006/relationships/slide" Target="slide61.xml"/><Relationship Id="rId33" Type="http://schemas.openxmlformats.org/officeDocument/2006/relationships/slide" Target="slide75.xml"/><Relationship Id="rId38" Type="http://schemas.openxmlformats.org/officeDocument/2006/relationships/slide" Target="slide91.xml"/><Relationship Id="rId2" Type="http://schemas.openxmlformats.org/officeDocument/2006/relationships/slide" Target="slide3.xml"/><Relationship Id="rId16" Type="http://schemas.openxmlformats.org/officeDocument/2006/relationships/slide" Target="slide40.xml"/><Relationship Id="rId20" Type="http://schemas.openxmlformats.org/officeDocument/2006/relationships/slide" Target="slide57.xml"/><Relationship Id="rId29" Type="http://schemas.openxmlformats.org/officeDocument/2006/relationships/slide" Target="slide71.xml"/><Relationship Id="rId41" Type="http://schemas.openxmlformats.org/officeDocument/2006/relationships/slide" Target="slide106.xml"/><Relationship Id="rId1" Type="http://schemas.openxmlformats.org/officeDocument/2006/relationships/slideLayout" Target="../slideLayouts/slideLayout4.xml"/><Relationship Id="rId6" Type="http://schemas.openxmlformats.org/officeDocument/2006/relationships/slide" Target="slide7.xml"/><Relationship Id="rId11" Type="http://schemas.openxmlformats.org/officeDocument/2006/relationships/slide" Target="slide12.xml"/><Relationship Id="rId24" Type="http://schemas.openxmlformats.org/officeDocument/2006/relationships/slide" Target="slide60.xml"/><Relationship Id="rId32" Type="http://schemas.openxmlformats.org/officeDocument/2006/relationships/slide" Target="slide74.xml"/><Relationship Id="rId37" Type="http://schemas.openxmlformats.org/officeDocument/2006/relationships/slide" Target="slide88.xml"/><Relationship Id="rId40" Type="http://schemas.openxmlformats.org/officeDocument/2006/relationships/slide" Target="slide100.xml"/><Relationship Id="rId5" Type="http://schemas.openxmlformats.org/officeDocument/2006/relationships/slide" Target="slide6.xml"/><Relationship Id="rId15" Type="http://schemas.openxmlformats.org/officeDocument/2006/relationships/slide" Target="slide36.xml"/><Relationship Id="rId23" Type="http://schemas.openxmlformats.org/officeDocument/2006/relationships/slide" Target="slide59.xml"/><Relationship Id="rId28" Type="http://schemas.openxmlformats.org/officeDocument/2006/relationships/slide" Target="slide64.xml"/><Relationship Id="rId36" Type="http://schemas.openxmlformats.org/officeDocument/2006/relationships/slide" Target="slide84.xml"/><Relationship Id="rId10" Type="http://schemas.openxmlformats.org/officeDocument/2006/relationships/slide" Target="slide11.xml"/><Relationship Id="rId19" Type="http://schemas.openxmlformats.org/officeDocument/2006/relationships/slide" Target="slide49.xml"/><Relationship Id="rId31" Type="http://schemas.openxmlformats.org/officeDocument/2006/relationships/slide" Target="slide73.xml"/><Relationship Id="rId4" Type="http://schemas.openxmlformats.org/officeDocument/2006/relationships/slide" Target="slide5.xml"/><Relationship Id="rId9" Type="http://schemas.openxmlformats.org/officeDocument/2006/relationships/slide" Target="slide10.xml"/><Relationship Id="rId14" Type="http://schemas.openxmlformats.org/officeDocument/2006/relationships/slide" Target="slide31.xml"/><Relationship Id="rId22" Type="http://schemas.openxmlformats.org/officeDocument/2006/relationships/slide" Target="slide56.xml"/><Relationship Id="rId27" Type="http://schemas.openxmlformats.org/officeDocument/2006/relationships/slide" Target="slide63.xml"/><Relationship Id="rId30" Type="http://schemas.openxmlformats.org/officeDocument/2006/relationships/slide" Target="slide72.xml"/><Relationship Id="rId35" Type="http://schemas.openxmlformats.org/officeDocument/2006/relationships/slide" Target="slide80.xml"/><Relationship Id="rId43" Type="http://schemas.openxmlformats.org/officeDocument/2006/relationships/slide" Target="slide12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5.xml"/><Relationship Id="rId4" Type="http://schemas.openxmlformats.org/officeDocument/2006/relationships/image" Target="../media/image96.png"/></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5.xml"/><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5.xml"/><Relationship Id="rId4" Type="http://schemas.openxmlformats.org/officeDocument/2006/relationships/image" Target="../media/image107.png"/></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5.xml"/><Relationship Id="rId4" Type="http://schemas.openxmlformats.org/officeDocument/2006/relationships/image" Target="../media/image1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5.xml"/><Relationship Id="rId4" Type="http://schemas.openxmlformats.org/officeDocument/2006/relationships/image" Target="../media/image127.png"/></Relationships>
</file>

<file path=ppt/slides/_rels/slide8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5.xml"/><Relationship Id="rId4" Type="http://schemas.openxmlformats.org/officeDocument/2006/relationships/image" Target="../media/image136.png"/></Relationships>
</file>

<file path=ppt/slides/_rels/slide8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5.xml"/><Relationship Id="rId5" Type="http://schemas.openxmlformats.org/officeDocument/2006/relationships/image" Target="../media/image140.png"/><Relationship Id="rId4" Type="http://schemas.openxmlformats.org/officeDocument/2006/relationships/image" Target="../media/image139.png"/></Relationships>
</file>

<file path=ppt/slides/_rels/slide8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43.png"/></Relationships>
</file>

<file path=ppt/slides/_rels/slide8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5.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9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5.xml"/><Relationship Id="rId4" Type="http://schemas.openxmlformats.org/officeDocument/2006/relationships/image" Target="../media/image157.png"/></Relationships>
</file>

<file path=ppt/slides/_rels/slide9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noAutofit/>
          </a:bodyPr>
          <a:lstStyle/>
          <a:p>
            <a:r>
              <a:rPr lang="ru-RU" sz="4000" dirty="0" smtClean="0"/>
              <a:t>Работа в </a:t>
            </a:r>
            <a:r>
              <a:rPr lang="en-US" sz="4000" dirty="0" smtClean="0"/>
              <a:t>Excel. </a:t>
            </a:r>
            <a:r>
              <a:rPr lang="ru-RU" sz="4000" dirty="0" smtClean="0"/>
              <a:t>Уровень </a:t>
            </a:r>
            <a:r>
              <a:rPr lang="en-US" sz="4000" dirty="0" smtClean="0"/>
              <a:t>2. </a:t>
            </a:r>
            <a:r>
              <a:rPr lang="ru-RU" sz="4000" dirty="0" smtClean="0"/>
              <a:t/>
            </a:r>
            <a:br>
              <a:rPr lang="ru-RU" sz="4000" dirty="0" smtClean="0"/>
            </a:br>
            <a:r>
              <a:rPr lang="ru-RU" sz="4000" dirty="0" smtClean="0"/>
              <a:t>Расширенные возможности</a:t>
            </a:r>
            <a:endParaRPr lang="ru-RU" sz="4000" dirty="0"/>
          </a:p>
        </p:txBody>
      </p:sp>
    </p:spTree>
    <p:extLst>
      <p:ext uri="{BB962C8B-B14F-4D97-AF65-F5344CB8AC3E}">
        <p14:creationId xmlns:p14="http://schemas.microsoft.com/office/powerpoint/2010/main" val="35507982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Использование различных Типов ссылок в расчётах. Смешанный Тип ссылок (закрепление </a:t>
            </a:r>
            <a:r>
              <a:rPr lang="ru-RU" dirty="0" smtClean="0"/>
              <a:t>СТОЛБЦА)</a:t>
            </a:r>
            <a:endParaRPr lang="ru-RU" dirty="0"/>
          </a:p>
        </p:txBody>
      </p:sp>
      <p:graphicFrame>
        <p:nvGraphicFramePr>
          <p:cNvPr id="4" name="Таблица 3"/>
          <p:cNvGraphicFramePr>
            <a:graphicFrameLocks noGrp="1"/>
          </p:cNvGraphicFramePr>
          <p:nvPr>
            <p:extLst>
              <p:ext uri="{D42A27DB-BD31-4B8C-83A1-F6EECF244321}">
                <p14:modId xmlns:p14="http://schemas.microsoft.com/office/powerpoint/2010/main" val="3510454738"/>
              </p:ext>
            </p:extLst>
          </p:nvPr>
        </p:nvGraphicFramePr>
        <p:xfrm>
          <a:off x="2649478" y="1501254"/>
          <a:ext cx="6893043" cy="2156060"/>
        </p:xfrm>
        <a:graphic>
          <a:graphicData uri="http://schemas.openxmlformats.org/drawingml/2006/table">
            <a:tbl>
              <a:tblPr firstRow="1" firstCol="1" bandRow="1">
                <a:tableStyleId>{93296810-A885-4BE3-A3E7-6D5BEEA58F35}</a:tableStyleId>
              </a:tblPr>
              <a:tblGrid>
                <a:gridCol w="1033403">
                  <a:extLst>
                    <a:ext uri="{9D8B030D-6E8A-4147-A177-3AD203B41FA5}">
                      <a16:colId xmlns:a16="http://schemas.microsoft.com/office/drawing/2014/main" xmlns="" val="3399698326"/>
                    </a:ext>
                  </a:extLst>
                </a:gridCol>
                <a:gridCol w="5859640">
                  <a:extLst>
                    <a:ext uri="{9D8B030D-6E8A-4147-A177-3AD203B41FA5}">
                      <a16:colId xmlns:a16="http://schemas.microsoft.com/office/drawing/2014/main" xmlns="" val="4234102186"/>
                    </a:ext>
                  </a:extLst>
                </a:gridCol>
              </a:tblGrid>
              <a:tr h="405181">
                <a:tc gridSpan="2">
                  <a:txBody>
                    <a:bodyPr/>
                    <a:lstStyle/>
                    <a:p>
                      <a:pPr>
                        <a:lnSpc>
                          <a:spcPct val="107000"/>
                        </a:lnSpc>
                        <a:spcAft>
                          <a:spcPts val="0"/>
                        </a:spcAft>
                      </a:pPr>
                      <a:r>
                        <a:rPr lang="ru-RU" sz="2400" dirty="0" smtClean="0">
                          <a:effectLst/>
                          <a:latin typeface="+mn-lt"/>
                          <a:ea typeface="+mn-ea"/>
                          <a:cs typeface="+mn-cs"/>
                        </a:rPr>
                        <a:t>Смешанная</a:t>
                      </a:r>
                      <a:r>
                        <a:rPr lang="ru-RU" sz="2400" baseline="0" dirty="0" smtClean="0">
                          <a:effectLst/>
                          <a:latin typeface="+mn-lt"/>
                          <a:ea typeface="+mn-ea"/>
                          <a:cs typeface="+mn-cs"/>
                        </a:rPr>
                        <a:t> ссылка (закрепление СТОЛБЦА)</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ru-RU"/>
                    </a:p>
                  </a:txBody>
                  <a:tcPr/>
                </a:tc>
                <a:extLst>
                  <a:ext uri="{0D108BD9-81ED-4DB2-BD59-A6C34878D82A}">
                    <a16:rowId xmlns:a16="http://schemas.microsoft.com/office/drawing/2014/main" xmlns="" val="3401795858"/>
                  </a:ext>
                </a:extLst>
              </a:tr>
              <a:tr h="1750879">
                <a:tc>
                  <a:txBody>
                    <a:bodyPr/>
                    <a:lstStyle/>
                    <a:p>
                      <a:pPr>
                        <a:lnSpc>
                          <a:spcPct val="107000"/>
                        </a:lnSpc>
                        <a:spcAft>
                          <a:spcPts val="0"/>
                        </a:spcAft>
                      </a:pPr>
                      <a:r>
                        <a:rPr lang="en-US" sz="3200" dirty="0" smtClean="0">
                          <a:effectLst/>
                        </a:rPr>
                        <a:t>$C</a:t>
                      </a:r>
                      <a:r>
                        <a:rPr lang="ru-RU" sz="3200" dirty="0" smtClean="0">
                          <a:effectLst/>
                        </a:rPr>
                        <a:t>3</a:t>
                      </a:r>
                      <a:endParaRPr lang="ru-R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ru-RU" sz="2000" kern="1200" dirty="0" smtClean="0">
                          <a:solidFill>
                            <a:schemeClr val="dk1"/>
                          </a:solidFill>
                          <a:effectLst/>
                          <a:latin typeface="+mn-lt"/>
                          <a:ea typeface="+mn-ea"/>
                          <a:cs typeface="+mn-cs"/>
                        </a:rPr>
                        <a:t>При использовании такого типа ссылки, в случае дальнейшего копировании формулы </a:t>
                      </a:r>
                      <a:r>
                        <a:rPr lang="ru-RU" sz="2000" b="1" kern="1200" dirty="0" smtClean="0">
                          <a:solidFill>
                            <a:schemeClr val="dk1"/>
                          </a:solidFill>
                          <a:effectLst/>
                          <a:latin typeface="+mn-lt"/>
                          <a:ea typeface="+mn-ea"/>
                          <a:cs typeface="+mn-cs"/>
                        </a:rPr>
                        <a:t>влево/вправо/,</a:t>
                      </a:r>
                      <a:r>
                        <a:rPr lang="ru-RU" sz="2000" kern="1200" dirty="0" smtClean="0">
                          <a:solidFill>
                            <a:schemeClr val="dk1"/>
                          </a:solidFill>
                          <a:effectLst/>
                          <a:latin typeface="+mn-lt"/>
                          <a:ea typeface="+mn-ea"/>
                          <a:cs typeface="+mn-cs"/>
                        </a:rPr>
                        <a:t> адрес ячейки </a:t>
                      </a:r>
                      <a:r>
                        <a:rPr lang="ru-RU" sz="2000" b="1" u="none" kern="1200" dirty="0" smtClean="0">
                          <a:solidFill>
                            <a:schemeClr val="dk1"/>
                          </a:solidFill>
                          <a:effectLst/>
                          <a:latin typeface="+mn-lt"/>
                          <a:ea typeface="+mn-ea"/>
                          <a:cs typeface="+mn-cs"/>
                        </a:rPr>
                        <a:t>не будет </a:t>
                      </a:r>
                      <a:r>
                        <a:rPr lang="ru-RU" sz="2000" b="1" kern="1200" dirty="0" smtClean="0">
                          <a:solidFill>
                            <a:schemeClr val="dk1"/>
                          </a:solidFill>
                          <a:effectLst/>
                          <a:latin typeface="+mn-lt"/>
                          <a:ea typeface="+mn-ea"/>
                          <a:cs typeface="+mn-cs"/>
                        </a:rPr>
                        <a:t>изменяться.</a:t>
                      </a:r>
                      <a:endParaRPr lang="ru-RU" sz="2000" b="0" kern="1200" dirty="0" smtClean="0">
                        <a:solidFill>
                          <a:schemeClr val="dk1"/>
                        </a:solidFill>
                        <a:effectLst/>
                        <a:latin typeface="+mn-lt"/>
                        <a:ea typeface="+mn-ea"/>
                        <a:cs typeface="+mn-cs"/>
                      </a:endParaRPr>
                    </a:p>
                    <a:p>
                      <a:pPr>
                        <a:lnSpc>
                          <a:spcPct val="107000"/>
                        </a:lnSpc>
                        <a:spcAft>
                          <a:spcPts val="0"/>
                        </a:spcAft>
                      </a:pPr>
                      <a:r>
                        <a:rPr lang="ru-RU" sz="2000" kern="1200" dirty="0" smtClean="0">
                          <a:solidFill>
                            <a:schemeClr val="dk1"/>
                          </a:solidFill>
                          <a:effectLst/>
                          <a:latin typeface="+mn-lt"/>
                          <a:ea typeface="+mn-ea"/>
                          <a:cs typeface="+mn-cs"/>
                        </a:rPr>
                        <a:t>При дальнейшем копировании формулы </a:t>
                      </a:r>
                      <a:r>
                        <a:rPr lang="ru-RU" sz="2000" b="1" kern="1200" dirty="0" smtClean="0">
                          <a:solidFill>
                            <a:schemeClr val="dk1"/>
                          </a:solidFill>
                          <a:effectLst/>
                          <a:latin typeface="+mn-lt"/>
                          <a:ea typeface="+mn-ea"/>
                          <a:cs typeface="+mn-cs"/>
                        </a:rPr>
                        <a:t>вниз/вверх</a:t>
                      </a:r>
                      <a:r>
                        <a:rPr lang="ru-RU" sz="2000" kern="1200" dirty="0" smtClean="0">
                          <a:solidFill>
                            <a:schemeClr val="dk1"/>
                          </a:solidFill>
                          <a:effectLst/>
                          <a:latin typeface="+mn-lt"/>
                          <a:ea typeface="+mn-ea"/>
                          <a:cs typeface="+mn-cs"/>
                        </a:rPr>
                        <a:t> адрес ячейки </a:t>
                      </a:r>
                      <a:r>
                        <a:rPr lang="ru-RU" sz="2000" b="1" kern="1200" dirty="0" smtClean="0">
                          <a:solidFill>
                            <a:schemeClr val="dk1"/>
                          </a:solidFill>
                          <a:effectLst/>
                          <a:latin typeface="+mn-lt"/>
                          <a:ea typeface="+mn-ea"/>
                          <a:cs typeface="+mn-cs"/>
                        </a:rPr>
                        <a:t>будет</a:t>
                      </a:r>
                      <a:r>
                        <a:rPr lang="en-US" sz="2000" b="1" kern="1200" dirty="0" smtClean="0">
                          <a:solidFill>
                            <a:schemeClr val="dk1"/>
                          </a:solidFill>
                          <a:effectLst/>
                          <a:latin typeface="+mn-lt"/>
                          <a:ea typeface="+mn-ea"/>
                          <a:cs typeface="+mn-cs"/>
                        </a:rPr>
                        <a:t> </a:t>
                      </a:r>
                      <a:r>
                        <a:rPr lang="ru-RU" sz="2000" b="1" kern="1200" dirty="0" smtClean="0">
                          <a:solidFill>
                            <a:schemeClr val="dk1"/>
                          </a:solidFill>
                          <a:effectLst/>
                          <a:latin typeface="+mn-lt"/>
                          <a:ea typeface="+mn-ea"/>
                          <a:cs typeface="+mn-cs"/>
                        </a:rPr>
                        <a:t>изменяться</a:t>
                      </a:r>
                      <a:endParaRPr lang="ru-RU"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819756953"/>
                  </a:ext>
                </a:extLst>
              </a:tr>
            </a:tbl>
          </a:graphicData>
        </a:graphic>
      </p:graphicFrame>
      <p:graphicFrame>
        <p:nvGraphicFramePr>
          <p:cNvPr id="5" name="Таблица 4"/>
          <p:cNvGraphicFramePr>
            <a:graphicFrameLocks noGrp="1"/>
          </p:cNvGraphicFramePr>
          <p:nvPr>
            <p:extLst>
              <p:ext uri="{D42A27DB-BD31-4B8C-83A1-F6EECF244321}">
                <p14:modId xmlns:p14="http://schemas.microsoft.com/office/powerpoint/2010/main" val="1092450080"/>
              </p:ext>
            </p:extLst>
          </p:nvPr>
        </p:nvGraphicFramePr>
        <p:xfrm>
          <a:off x="2649478" y="3575902"/>
          <a:ext cx="6893045" cy="2217803"/>
        </p:xfrm>
        <a:graphic>
          <a:graphicData uri="http://schemas.openxmlformats.org/drawingml/2006/table">
            <a:tbl>
              <a:tblPr firstRow="1" firstCol="1" bandRow="1">
                <a:tableStyleId>{93296810-A885-4BE3-A3E7-6D5BEEA58F35}</a:tableStyleId>
              </a:tblPr>
              <a:tblGrid>
                <a:gridCol w="1027102">
                  <a:extLst>
                    <a:ext uri="{9D8B030D-6E8A-4147-A177-3AD203B41FA5}">
                      <a16:colId xmlns:a16="http://schemas.microsoft.com/office/drawing/2014/main" xmlns="" val="3819049807"/>
                    </a:ext>
                  </a:extLst>
                </a:gridCol>
                <a:gridCol w="1730116">
                  <a:extLst>
                    <a:ext uri="{9D8B030D-6E8A-4147-A177-3AD203B41FA5}">
                      <a16:colId xmlns:a16="http://schemas.microsoft.com/office/drawing/2014/main" xmlns="" val="2563459431"/>
                    </a:ext>
                  </a:extLst>
                </a:gridCol>
                <a:gridCol w="1378609">
                  <a:extLst>
                    <a:ext uri="{9D8B030D-6E8A-4147-A177-3AD203B41FA5}">
                      <a16:colId xmlns:a16="http://schemas.microsoft.com/office/drawing/2014/main" xmlns="" val="3606571668"/>
                    </a:ext>
                  </a:extLst>
                </a:gridCol>
                <a:gridCol w="1378609">
                  <a:extLst>
                    <a:ext uri="{9D8B030D-6E8A-4147-A177-3AD203B41FA5}">
                      <a16:colId xmlns:a16="http://schemas.microsoft.com/office/drawing/2014/main" xmlns="" val="737589214"/>
                    </a:ext>
                  </a:extLst>
                </a:gridCol>
                <a:gridCol w="1378609">
                  <a:extLst>
                    <a:ext uri="{9D8B030D-6E8A-4147-A177-3AD203B41FA5}">
                      <a16:colId xmlns:a16="http://schemas.microsoft.com/office/drawing/2014/main" xmlns="" val="492264180"/>
                    </a:ext>
                  </a:extLst>
                </a:gridCol>
              </a:tblGrid>
              <a:tr h="0">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marL="0" algn="l" defTabSz="914400" rtl="0" eaLnBrk="1" latinLnBrk="0" hangingPunct="1">
                        <a:lnSpc>
                          <a:spcPct val="107000"/>
                        </a:lnSpc>
                        <a:spcAft>
                          <a:spcPts val="0"/>
                        </a:spcAft>
                      </a:pPr>
                      <a:r>
                        <a:rPr lang="en-US" sz="2600" b="0" kern="1200" dirty="0" smtClean="0">
                          <a:solidFill>
                            <a:schemeClr val="dk1"/>
                          </a:solidFill>
                          <a:effectLst/>
                          <a:latin typeface="+mn-lt"/>
                          <a:ea typeface="+mn-ea"/>
                          <a:cs typeface="+mn-cs"/>
                        </a:rPr>
                        <a:t>$</a:t>
                      </a:r>
                      <a:r>
                        <a:rPr lang="ru-RU" sz="2600" b="0" kern="1200" dirty="0" smtClean="0">
                          <a:solidFill>
                            <a:schemeClr val="dk1"/>
                          </a:solidFill>
                          <a:effectLst/>
                          <a:latin typeface="+mn-lt"/>
                          <a:ea typeface="+mn-ea"/>
                          <a:cs typeface="+mn-cs"/>
                        </a:rPr>
                        <a:t>С</a:t>
                      </a:r>
                      <a:r>
                        <a:rPr lang="en-US" sz="2600" b="0" kern="1200" dirty="0" smtClean="0">
                          <a:solidFill>
                            <a:schemeClr val="dk1"/>
                          </a:solidFill>
                          <a:effectLst/>
                          <a:latin typeface="+mn-lt"/>
                          <a:ea typeface="+mn-ea"/>
                          <a:cs typeface="+mn-cs"/>
                        </a:rPr>
                        <a:t>1</a:t>
                      </a:r>
                      <a:endParaRPr lang="ru-RU" sz="2600" b="0" kern="1200" dirty="0">
                        <a:solidFill>
                          <a:schemeClr val="dk1"/>
                        </a:solidFill>
                        <a:effectLst/>
                        <a:latin typeface="+mn-lt"/>
                        <a:ea typeface="+mn-ea"/>
                        <a:cs typeface="+mn-cs"/>
                      </a:endParaRPr>
                    </a:p>
                  </a:txBody>
                  <a:tcPr marL="68580" marR="68580" marT="0" marB="0">
                    <a:solidFill>
                      <a:srgbClr val="D5E3CF"/>
                    </a:solidFill>
                  </a:tcPr>
                </a:tc>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extLst>
                  <a:ext uri="{0D108BD9-81ED-4DB2-BD59-A6C34878D82A}">
                    <a16:rowId xmlns:a16="http://schemas.microsoft.com/office/drawing/2014/main" xmlns="" val="2738405873"/>
                  </a:ext>
                </a:extLst>
              </a:tr>
              <a:tr h="0">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en-US" sz="2600" dirty="0" smtClean="0">
                          <a:effectLst/>
                        </a:rPr>
                        <a:t>$</a:t>
                      </a:r>
                      <a:r>
                        <a:rPr lang="ru-RU" sz="2600" dirty="0" smtClean="0">
                          <a:effectLst/>
                        </a:rPr>
                        <a:t>С</a:t>
                      </a:r>
                      <a:r>
                        <a:rPr lang="en-US" sz="2600" dirty="0" smtClean="0">
                          <a:effectLst/>
                        </a:rPr>
                        <a:t>2</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extLst>
                  <a:ext uri="{0D108BD9-81ED-4DB2-BD59-A6C34878D82A}">
                    <a16:rowId xmlns:a16="http://schemas.microsoft.com/office/drawing/2014/main" xmlns="" val="1325845691"/>
                  </a:ext>
                </a:extLst>
              </a:tr>
              <a:tr h="0">
                <a:tc>
                  <a:txBody>
                    <a:bodyPr/>
                    <a:lstStyle/>
                    <a:p>
                      <a:pPr marL="0" algn="l" defTabSz="914400" rtl="0" eaLnBrk="1" latinLnBrk="0" hangingPunct="1">
                        <a:lnSpc>
                          <a:spcPct val="107000"/>
                        </a:lnSpc>
                        <a:spcAft>
                          <a:spcPts val="0"/>
                        </a:spcAft>
                      </a:pPr>
                      <a:r>
                        <a:rPr lang="en-US" sz="2600" b="0" kern="1200" dirty="0" smtClean="0">
                          <a:solidFill>
                            <a:schemeClr val="dk1"/>
                          </a:solidFill>
                          <a:effectLst/>
                          <a:latin typeface="+mn-lt"/>
                          <a:ea typeface="+mn-ea"/>
                          <a:cs typeface="+mn-cs"/>
                        </a:rPr>
                        <a:t>$C</a:t>
                      </a:r>
                      <a:r>
                        <a:rPr lang="ru-RU" sz="2600" b="0" kern="1200" dirty="0" smtClean="0">
                          <a:solidFill>
                            <a:schemeClr val="dk1"/>
                          </a:solidFill>
                          <a:effectLst/>
                          <a:latin typeface="+mn-lt"/>
                          <a:ea typeface="+mn-ea"/>
                          <a:cs typeface="+mn-cs"/>
                        </a:rPr>
                        <a:t>3</a:t>
                      </a:r>
                      <a:endParaRPr lang="ru-RU" sz="2600" b="0" kern="1200" dirty="0">
                        <a:solidFill>
                          <a:schemeClr val="dk1"/>
                        </a:solidFill>
                        <a:effectLst/>
                        <a:latin typeface="+mn-lt"/>
                        <a:ea typeface="+mn-ea"/>
                        <a:cs typeface="+mn-cs"/>
                      </a:endParaRPr>
                    </a:p>
                  </a:txBody>
                  <a:tcPr marL="68580" marR="68580" marT="0" marB="0">
                    <a:solidFill>
                      <a:srgbClr val="D5E3CF"/>
                    </a:solidFill>
                  </a:tcPr>
                </a:tc>
                <a:tc>
                  <a:txBody>
                    <a:bodyPr/>
                    <a:lstStyle/>
                    <a:p>
                      <a:pPr>
                        <a:lnSpc>
                          <a:spcPct val="107000"/>
                        </a:lnSpc>
                        <a:spcAft>
                          <a:spcPts val="0"/>
                        </a:spcAft>
                      </a:pPr>
                      <a:r>
                        <a:rPr lang="en-US" sz="2600" dirty="0" smtClean="0">
                          <a:effectLst/>
                        </a:rPr>
                        <a:t>$C</a:t>
                      </a:r>
                      <a:r>
                        <a:rPr lang="ru-RU" sz="2600" dirty="0" smtClean="0">
                          <a:effectLst/>
                        </a:rPr>
                        <a:t>3</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gn="ctr">
                        <a:lnSpc>
                          <a:spcPct val="107000"/>
                        </a:lnSpc>
                        <a:spcAft>
                          <a:spcPts val="0"/>
                        </a:spcAft>
                      </a:pPr>
                      <a:r>
                        <a:rPr lang="en-US" sz="3200" b="1" dirty="0" smtClean="0">
                          <a:solidFill>
                            <a:srgbClr val="C00000"/>
                          </a:solidFill>
                          <a:effectLst/>
                        </a:rPr>
                        <a:t>$</a:t>
                      </a:r>
                      <a:r>
                        <a:rPr lang="ru-RU" sz="3200" b="1" dirty="0" smtClean="0">
                          <a:solidFill>
                            <a:srgbClr val="C00000"/>
                          </a:solidFill>
                          <a:effectLst/>
                        </a:rPr>
                        <a:t>С3</a:t>
                      </a:r>
                      <a:endParaRPr lang="ru-RU" sz="14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en-US" sz="2600" dirty="0" smtClean="0">
                          <a:effectLst/>
                        </a:rPr>
                        <a:t>$C3</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en-US" sz="2600" dirty="0" smtClean="0">
                          <a:effectLst/>
                        </a:rPr>
                        <a:t>$C3</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extLst>
                  <a:ext uri="{0D108BD9-81ED-4DB2-BD59-A6C34878D82A}">
                    <a16:rowId xmlns:a16="http://schemas.microsoft.com/office/drawing/2014/main" xmlns="" val="3230589013"/>
                  </a:ext>
                </a:extLst>
              </a:tr>
              <a:tr h="0">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en-US" sz="2600" dirty="0" smtClean="0">
                          <a:effectLst/>
                        </a:rPr>
                        <a:t>$</a:t>
                      </a:r>
                      <a:r>
                        <a:rPr lang="ru-RU" sz="2600" dirty="0" smtClean="0">
                          <a:effectLst/>
                        </a:rPr>
                        <a:t>С</a:t>
                      </a:r>
                      <a:r>
                        <a:rPr lang="en-US" sz="2600" dirty="0" smtClean="0">
                          <a:effectLst/>
                        </a:rPr>
                        <a:t>4</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extLst>
                  <a:ext uri="{0D108BD9-81ED-4DB2-BD59-A6C34878D82A}">
                    <a16:rowId xmlns:a16="http://schemas.microsoft.com/office/drawing/2014/main" xmlns="" val="1368541685"/>
                  </a:ext>
                </a:extLst>
              </a:tr>
              <a:tr h="0">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en-US" sz="2600" dirty="0" smtClean="0">
                          <a:effectLst/>
                        </a:rPr>
                        <a:t>$</a:t>
                      </a:r>
                      <a:r>
                        <a:rPr lang="ru-RU" sz="2600" dirty="0" smtClean="0">
                          <a:effectLst/>
                        </a:rPr>
                        <a:t>С</a:t>
                      </a:r>
                      <a:r>
                        <a:rPr lang="en-US" sz="2600" dirty="0" smtClean="0">
                          <a:effectLst/>
                        </a:rPr>
                        <a:t>5</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extLst>
                  <a:ext uri="{0D108BD9-81ED-4DB2-BD59-A6C34878D82A}">
                    <a16:rowId xmlns:a16="http://schemas.microsoft.com/office/drawing/2014/main" xmlns="" val="221296845"/>
                  </a:ext>
                </a:extLst>
              </a:tr>
            </a:tbl>
          </a:graphicData>
        </a:graphic>
      </p:graphicFrame>
      <p:cxnSp>
        <p:nvCxnSpPr>
          <p:cNvPr id="6" name="Прямая со стрелкой 5"/>
          <p:cNvCxnSpPr/>
          <p:nvPr/>
        </p:nvCxnSpPr>
        <p:spPr>
          <a:xfrm>
            <a:off x="6788275" y="4804011"/>
            <a:ext cx="1800000" cy="0"/>
          </a:xfrm>
          <a:prstGeom prst="straightConnector1">
            <a:avLst/>
          </a:prstGeom>
          <a:ln w="57150">
            <a:solidFill>
              <a:srgbClr val="70AD47"/>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Прямая со стрелкой 6"/>
          <p:cNvCxnSpPr/>
          <p:nvPr/>
        </p:nvCxnSpPr>
        <p:spPr>
          <a:xfrm flipH="1">
            <a:off x="3510940" y="4804011"/>
            <a:ext cx="1908000" cy="0"/>
          </a:xfrm>
          <a:prstGeom prst="straightConnector1">
            <a:avLst/>
          </a:prstGeom>
          <a:ln w="57150">
            <a:solidFill>
              <a:srgbClr val="70AD47"/>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Прямая со стрелкой 7"/>
          <p:cNvCxnSpPr/>
          <p:nvPr/>
        </p:nvCxnSpPr>
        <p:spPr>
          <a:xfrm flipV="1">
            <a:off x="6283302" y="3575902"/>
            <a:ext cx="1" cy="791381"/>
          </a:xfrm>
          <a:prstGeom prst="straightConnector1">
            <a:avLst/>
          </a:prstGeom>
          <a:ln w="57150">
            <a:solidFill>
              <a:srgbClr val="70AD47"/>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Прямая со стрелкой 8"/>
          <p:cNvCxnSpPr/>
          <p:nvPr/>
        </p:nvCxnSpPr>
        <p:spPr>
          <a:xfrm flipH="1">
            <a:off x="6283302" y="4972840"/>
            <a:ext cx="2" cy="797751"/>
          </a:xfrm>
          <a:prstGeom prst="straightConnector1">
            <a:avLst/>
          </a:prstGeom>
          <a:ln w="57150">
            <a:solidFill>
              <a:srgbClr val="70AD47"/>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815153" y="5902555"/>
            <a:ext cx="8557146" cy="523220"/>
          </a:xfrm>
          <a:prstGeom prst="rect">
            <a:avLst/>
          </a:prstGeom>
          <a:noFill/>
        </p:spPr>
        <p:txBody>
          <a:bodyPr wrap="square" rtlCol="0">
            <a:spAutoFit/>
          </a:bodyPr>
          <a:lstStyle/>
          <a:p>
            <a:r>
              <a:rPr lang="ru-RU" sz="2000" dirty="0" smtClean="0"/>
              <a:t>Переход к Абсолютному типу ссылки: </a:t>
            </a:r>
            <a:r>
              <a:rPr lang="en-US" sz="2800" b="1" dirty="0" smtClean="0">
                <a:solidFill>
                  <a:srgbClr val="C00000"/>
                </a:solidFill>
              </a:rPr>
              <a:t>F4</a:t>
            </a:r>
            <a:r>
              <a:rPr lang="en-US" sz="2000" dirty="0" smtClean="0"/>
              <a:t> – </a:t>
            </a:r>
            <a:r>
              <a:rPr lang="ru-RU" sz="2000" dirty="0" smtClean="0"/>
              <a:t>клавиша функционального ряда</a:t>
            </a:r>
            <a:endParaRPr lang="ru-RU" sz="2000" dirty="0"/>
          </a:p>
        </p:txBody>
      </p:sp>
    </p:spTree>
    <p:extLst>
      <p:ext uri="{BB962C8B-B14F-4D97-AF65-F5344CB8AC3E}">
        <p14:creationId xmlns:p14="http://schemas.microsoft.com/office/powerpoint/2010/main" val="416639797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Фильтрация данных. Установка фильтра</a:t>
            </a:r>
            <a:endParaRPr lang="ru-RU" dirty="0"/>
          </a:p>
        </p:txBody>
      </p:sp>
      <p:grpSp>
        <p:nvGrpSpPr>
          <p:cNvPr id="7" name="Группа 6"/>
          <p:cNvGrpSpPr/>
          <p:nvPr/>
        </p:nvGrpSpPr>
        <p:grpSpPr>
          <a:xfrm>
            <a:off x="385014" y="1621598"/>
            <a:ext cx="11604012" cy="4933399"/>
            <a:chOff x="385014" y="1621598"/>
            <a:chExt cx="11604012" cy="4933399"/>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014" y="1621598"/>
              <a:ext cx="11604012" cy="1849482"/>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789958" y="5320562"/>
              <a:ext cx="10794123" cy="1234435"/>
            </a:xfrm>
            <a:prstGeom prst="rect">
              <a:avLst/>
            </a:prstGeom>
            <a:noFill/>
          </p:spPr>
          <p:txBody>
            <a:bodyPr wrap="square" rtlCol="0">
              <a:noAutofit/>
            </a:bodyPr>
            <a:lstStyle/>
            <a:p>
              <a:r>
                <a:rPr lang="ru-RU" sz="2000" dirty="0" smtClean="0"/>
                <a:t>Фильтрация – отбор значений (строк) тех данных в таблице, которые удовлетворяют выбранным условиям пользователя в столбцах</a:t>
              </a:r>
            </a:p>
            <a:p>
              <a:r>
                <a:rPr lang="ru-RU" sz="2000" dirty="0"/>
                <a:t>Выделить любую ячейку в таблице – Вкладка </a:t>
              </a:r>
              <a:r>
                <a:rPr lang="ru-RU" sz="2000" dirty="0" smtClean="0"/>
                <a:t>Данные</a:t>
              </a:r>
              <a:r>
                <a:rPr lang="en-US" sz="2000" dirty="0" smtClean="0"/>
                <a:t> (Data)</a:t>
              </a:r>
              <a:r>
                <a:rPr lang="ru-RU" sz="2000" dirty="0" smtClean="0"/>
                <a:t> </a:t>
              </a:r>
              <a:r>
                <a:rPr lang="ru-RU" sz="2000" dirty="0"/>
                <a:t>– Группа Сортировка и фильтр </a:t>
              </a:r>
              <a:r>
                <a:rPr lang="en-US" sz="2000" dirty="0" smtClean="0"/>
                <a:t>(</a:t>
              </a:r>
              <a:r>
                <a:rPr lang="en-US" sz="2000" dirty="0" err="1" smtClean="0"/>
                <a:t>Sort&amp;Filter</a:t>
              </a:r>
              <a:r>
                <a:rPr lang="en-US" sz="2000" dirty="0" smtClean="0"/>
                <a:t>)</a:t>
              </a:r>
              <a:r>
                <a:rPr lang="ru-RU" sz="2000" dirty="0" smtClean="0"/>
                <a:t>- </a:t>
              </a:r>
              <a:r>
                <a:rPr lang="ru-RU" sz="2000" dirty="0"/>
                <a:t>Фильтр</a:t>
              </a:r>
            </a:p>
          </p:txBody>
        </p:sp>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14" y="3471080"/>
              <a:ext cx="11604012" cy="1651695"/>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9209695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Фильтрация данных. </a:t>
            </a:r>
            <a:r>
              <a:rPr lang="ru-RU" dirty="0" smtClean="0"/>
              <a:t>Отбор записей текстовых значений</a:t>
            </a:r>
            <a:endParaRPr lang="ru-RU" dirty="0"/>
          </a:p>
        </p:txBody>
      </p:sp>
      <p:grpSp>
        <p:nvGrpSpPr>
          <p:cNvPr id="5" name="Группа 4"/>
          <p:cNvGrpSpPr/>
          <p:nvPr/>
        </p:nvGrpSpPr>
        <p:grpSpPr>
          <a:xfrm>
            <a:off x="495910" y="1009934"/>
            <a:ext cx="11404938" cy="5508000"/>
            <a:chOff x="495910" y="1009934"/>
            <a:chExt cx="11404938" cy="5508000"/>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910" y="1009934"/>
              <a:ext cx="6859964" cy="550800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7533565" y="1009934"/>
              <a:ext cx="4367283" cy="5486400"/>
            </a:xfrm>
            <a:prstGeom prst="rect">
              <a:avLst/>
            </a:prstGeom>
            <a:noFill/>
          </p:spPr>
          <p:txBody>
            <a:bodyPr wrap="square" rtlCol="0" anchor="ctr" anchorCtr="1">
              <a:noAutofit/>
            </a:bodyPr>
            <a:lstStyle/>
            <a:p>
              <a:pPr marL="342900" indent="-342900">
                <a:buFont typeface="Wingdings" panose="05000000000000000000" pitchFamily="2" charset="2"/>
                <a:buChar char="§"/>
              </a:pPr>
              <a:r>
                <a:rPr lang="ru-RU" sz="2000" dirty="0" smtClean="0"/>
                <a:t>Открыть фильтровую область текстового столбца</a:t>
              </a:r>
            </a:p>
            <a:p>
              <a:pPr marL="342900" indent="-342900">
                <a:buFont typeface="Wingdings" panose="05000000000000000000" pitchFamily="2" charset="2"/>
                <a:buChar char="§"/>
              </a:pPr>
              <a:r>
                <a:rPr lang="ru-RU" sz="2000" dirty="0" smtClean="0"/>
                <a:t>Снять </a:t>
              </a:r>
              <a:r>
                <a:rPr lang="en-US" sz="2000" dirty="0" smtClean="0"/>
                <a:t>V</a:t>
              </a:r>
              <a:r>
                <a:rPr lang="ru-RU" sz="2000" dirty="0" smtClean="0"/>
                <a:t> Выделить все</a:t>
              </a:r>
            </a:p>
            <a:p>
              <a:pPr marL="342900" indent="-342900">
                <a:buFont typeface="Wingdings" panose="05000000000000000000" pitchFamily="2" charset="2"/>
                <a:buChar char="§"/>
              </a:pPr>
              <a:r>
                <a:rPr lang="ru-RU" sz="2000" dirty="0" smtClean="0"/>
                <a:t>Установить </a:t>
              </a:r>
              <a:r>
                <a:rPr lang="en-US" sz="2000" dirty="0" smtClean="0"/>
                <a:t>V</a:t>
              </a:r>
              <a:r>
                <a:rPr lang="ru-RU" sz="2000" dirty="0" smtClean="0"/>
                <a:t> напротив тех значений, отбор которых требуется выполнить</a:t>
              </a:r>
            </a:p>
            <a:p>
              <a:pPr marL="342900" indent="-342900">
                <a:buFont typeface="Wingdings" panose="05000000000000000000" pitchFamily="2" charset="2"/>
                <a:buChar char="§"/>
              </a:pPr>
              <a:r>
                <a:rPr lang="ru-RU" sz="2000" dirty="0" smtClean="0"/>
                <a:t>Если список значений большой, можно воспользоваться строкой </a:t>
              </a:r>
              <a:r>
                <a:rPr lang="ru-RU" sz="2000" b="1" dirty="0" smtClean="0"/>
                <a:t>Поиск</a:t>
              </a:r>
              <a:r>
                <a:rPr lang="ru-RU" sz="2000" dirty="0" smtClean="0"/>
                <a:t> (в 2007 версии отсутствует)</a:t>
              </a:r>
            </a:p>
            <a:p>
              <a:pPr marL="342900" indent="-342900">
                <a:buFont typeface="Wingdings" panose="05000000000000000000" pitchFamily="2" charset="2"/>
                <a:buChar char="§"/>
              </a:pPr>
              <a:r>
                <a:rPr lang="ru-RU" sz="2000" dirty="0" smtClean="0"/>
                <a:t>Дополнительные параметры отбора устанавливаются в </a:t>
              </a:r>
              <a:r>
                <a:rPr lang="ru-RU" sz="2000" b="1" dirty="0" smtClean="0"/>
                <a:t>Текстовых фильтрах </a:t>
              </a:r>
              <a:r>
                <a:rPr lang="en-US" sz="2000" b="1" dirty="0" smtClean="0"/>
                <a:t>(Text filter)</a:t>
              </a:r>
              <a:endParaRPr lang="ru-RU" sz="2000" b="1" dirty="0" smtClean="0"/>
            </a:p>
            <a:p>
              <a:pPr marL="342900" indent="-342900">
                <a:buFont typeface="Wingdings" panose="05000000000000000000" pitchFamily="2" charset="2"/>
                <a:buChar char="§"/>
              </a:pPr>
              <a:r>
                <a:rPr lang="ru-RU" sz="2000" dirty="0" smtClean="0"/>
                <a:t>Если значения в таблице имеют цветовые выделения (ячейка/шрифт), то имеется возможность установить </a:t>
              </a:r>
              <a:r>
                <a:rPr lang="ru-RU" sz="2000" b="1" dirty="0" smtClean="0"/>
                <a:t>Фильтр по цвету</a:t>
              </a:r>
              <a:r>
                <a:rPr lang="en-US" sz="2000" b="1" dirty="0" smtClean="0"/>
                <a:t> (Filter by color)</a:t>
              </a:r>
              <a:endParaRPr lang="ru-RU" sz="2000" b="1" dirty="0"/>
            </a:p>
          </p:txBody>
        </p:sp>
      </p:grpSp>
    </p:spTree>
    <p:extLst>
      <p:ext uri="{BB962C8B-B14F-4D97-AF65-F5344CB8AC3E}">
        <p14:creationId xmlns:p14="http://schemas.microsoft.com/office/powerpoint/2010/main" val="22841871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Фильтрация данных. Отбор записей числовых значений</a:t>
            </a:r>
            <a:endParaRPr lang="ru-RU" dirty="0"/>
          </a:p>
        </p:txBody>
      </p:sp>
      <p:grpSp>
        <p:nvGrpSpPr>
          <p:cNvPr id="6" name="Группа 5"/>
          <p:cNvGrpSpPr/>
          <p:nvPr/>
        </p:nvGrpSpPr>
        <p:grpSpPr>
          <a:xfrm>
            <a:off x="491837" y="1009934"/>
            <a:ext cx="11449955" cy="5508000"/>
            <a:chOff x="491837" y="1009934"/>
            <a:chExt cx="11449955" cy="5508000"/>
          </a:xfrm>
        </p:grpSpPr>
        <p:pic>
          <p:nvPicPr>
            <p:cNvPr id="4" name="Рисунок 3"/>
            <p:cNvPicPr>
              <a:picLocks noChangeAspect="1"/>
            </p:cNvPicPr>
            <p:nvPr/>
          </p:nvPicPr>
          <p:blipFill rotWithShape="1">
            <a:blip r:embed="rId2">
              <a:extLst>
                <a:ext uri="{28A0092B-C50C-407E-A947-70E740481C1C}">
                  <a14:useLocalDpi xmlns:a14="http://schemas.microsoft.com/office/drawing/2010/main" val="0"/>
                </a:ext>
              </a:extLst>
            </a:blip>
            <a:srcRect l="23273"/>
            <a:stretch/>
          </p:blipFill>
          <p:spPr>
            <a:xfrm>
              <a:off x="491837" y="1009934"/>
              <a:ext cx="7396569" cy="55080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8010366" y="1009934"/>
              <a:ext cx="3931426" cy="5486400"/>
            </a:xfrm>
            <a:prstGeom prst="rect">
              <a:avLst/>
            </a:prstGeom>
            <a:noFill/>
          </p:spPr>
          <p:txBody>
            <a:bodyPr wrap="square" rtlCol="0" anchor="ctr" anchorCtr="1">
              <a:noAutofit/>
            </a:bodyPr>
            <a:lstStyle/>
            <a:p>
              <a:pPr marL="342900" indent="-342900">
                <a:buFont typeface="Wingdings" panose="05000000000000000000" pitchFamily="2" charset="2"/>
                <a:buChar char="§"/>
              </a:pPr>
              <a:r>
                <a:rPr lang="ru-RU" sz="2000" dirty="0" smtClean="0"/>
                <a:t>Открыть фильтровую область числового столбца</a:t>
              </a:r>
            </a:p>
            <a:p>
              <a:pPr marL="342900" indent="-342900">
                <a:buFont typeface="Wingdings" panose="05000000000000000000" pitchFamily="2" charset="2"/>
                <a:buChar char="§"/>
              </a:pPr>
              <a:r>
                <a:rPr lang="ru-RU" sz="2000" dirty="0" smtClean="0"/>
                <a:t>Снять </a:t>
              </a:r>
              <a:r>
                <a:rPr lang="en-US" sz="2000" dirty="0" smtClean="0"/>
                <a:t>V</a:t>
              </a:r>
              <a:r>
                <a:rPr lang="ru-RU" sz="2000" dirty="0" smtClean="0"/>
                <a:t> Выделить все</a:t>
              </a:r>
            </a:p>
            <a:p>
              <a:pPr marL="342900" indent="-342900">
                <a:buFont typeface="Wingdings" panose="05000000000000000000" pitchFamily="2" charset="2"/>
                <a:buChar char="§"/>
              </a:pPr>
              <a:r>
                <a:rPr lang="ru-RU" sz="2000" dirty="0" smtClean="0"/>
                <a:t>Установить </a:t>
              </a:r>
              <a:r>
                <a:rPr lang="en-US" sz="2000" dirty="0" smtClean="0"/>
                <a:t>V</a:t>
              </a:r>
              <a:r>
                <a:rPr lang="ru-RU" sz="2000" dirty="0" smtClean="0"/>
                <a:t> напротив тех значений, отбор которых требуется выполнить</a:t>
              </a:r>
            </a:p>
            <a:p>
              <a:pPr marL="342900" indent="-342900">
                <a:buFont typeface="Wingdings" panose="05000000000000000000" pitchFamily="2" charset="2"/>
                <a:buChar char="§"/>
              </a:pPr>
              <a:r>
                <a:rPr lang="ru-RU" sz="2000" dirty="0" smtClean="0"/>
                <a:t>Дополнительные параметры отбора устанавливаются в </a:t>
              </a:r>
              <a:r>
                <a:rPr lang="ru-RU" sz="2000" b="1" dirty="0" smtClean="0"/>
                <a:t>Числовых фильтрах </a:t>
              </a:r>
              <a:r>
                <a:rPr lang="en-US" sz="2000" b="1" dirty="0" smtClean="0"/>
                <a:t>(Number filters)</a:t>
              </a:r>
              <a:endParaRPr lang="ru-RU" sz="2000" b="1" dirty="0" smtClean="0"/>
            </a:p>
            <a:p>
              <a:pPr marL="342900" indent="-342900">
                <a:buFont typeface="Wingdings" panose="05000000000000000000" pitchFamily="2" charset="2"/>
                <a:buChar char="§"/>
              </a:pPr>
              <a:r>
                <a:rPr lang="ru-RU" sz="2000" dirty="0" smtClean="0"/>
                <a:t>Если значения в таблице имеют цветовые выделения (ячейка/шрифт), то имеется возможность установить </a:t>
              </a:r>
              <a:r>
                <a:rPr lang="ru-RU" sz="2000" b="1" dirty="0" smtClean="0"/>
                <a:t>Фильтр по цвету</a:t>
              </a:r>
              <a:r>
                <a:rPr lang="en-US" sz="2000" b="1" dirty="0"/>
                <a:t> (Filter by color)</a:t>
              </a:r>
              <a:endParaRPr lang="ru-RU" sz="2000" b="1" dirty="0"/>
            </a:p>
          </p:txBody>
        </p:sp>
      </p:grpSp>
    </p:spTree>
    <p:extLst>
      <p:ext uri="{BB962C8B-B14F-4D97-AF65-F5344CB8AC3E}">
        <p14:creationId xmlns:p14="http://schemas.microsoft.com/office/powerpoint/2010/main" val="6692713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Фильтрация данных. Отбор записей </a:t>
            </a:r>
            <a:r>
              <a:rPr lang="ru-RU" dirty="0" smtClean="0"/>
              <a:t>значений дат</a:t>
            </a:r>
            <a:endParaRPr lang="ru-RU" dirty="0"/>
          </a:p>
        </p:txBody>
      </p:sp>
      <p:grpSp>
        <p:nvGrpSpPr>
          <p:cNvPr id="9" name="Группа 8"/>
          <p:cNvGrpSpPr/>
          <p:nvPr/>
        </p:nvGrpSpPr>
        <p:grpSpPr>
          <a:xfrm>
            <a:off x="552891" y="1009934"/>
            <a:ext cx="10910091" cy="5677469"/>
            <a:chOff x="552891" y="1009934"/>
            <a:chExt cx="10910091" cy="5677469"/>
          </a:xfrm>
        </p:grpSpPr>
        <p:pic>
          <p:nvPicPr>
            <p:cNvPr id="4" name="Рисунок 3"/>
            <p:cNvPicPr>
              <a:picLocks noChangeAspect="1"/>
            </p:cNvPicPr>
            <p:nvPr/>
          </p:nvPicPr>
          <p:blipFill rotWithShape="1">
            <a:blip r:embed="rId2">
              <a:extLst>
                <a:ext uri="{28A0092B-C50C-407E-A947-70E740481C1C}">
                  <a14:useLocalDpi xmlns:a14="http://schemas.microsoft.com/office/drawing/2010/main" val="0"/>
                </a:ext>
              </a:extLst>
            </a:blip>
            <a:srcRect t="1442" b="-1"/>
            <a:stretch/>
          </p:blipFill>
          <p:spPr>
            <a:xfrm>
              <a:off x="552891" y="1091821"/>
              <a:ext cx="5233760" cy="5595582"/>
            </a:xfrm>
            <a:prstGeom prst="rect">
              <a:avLst/>
            </a:prstGeom>
            <a:ln>
              <a:noFill/>
            </a:ln>
            <a:effectLst>
              <a:outerShdw blurRad="292100" dist="139700" dir="2700000" algn="tl" rotWithShape="0">
                <a:srgbClr val="333333">
                  <a:alpha val="65000"/>
                </a:srgbClr>
              </a:outerShdw>
            </a:effectLst>
          </p:spPr>
        </p:pic>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r="6000"/>
            <a:stretch/>
          </p:blipFill>
          <p:spPr>
            <a:xfrm>
              <a:off x="5786651" y="2013345"/>
              <a:ext cx="1282889" cy="4674058"/>
            </a:xfrm>
            <a:prstGeom prst="rect">
              <a:avLst/>
            </a:prstGeom>
            <a:ln>
              <a:noFill/>
            </a:ln>
            <a:effectLst>
              <a:outerShdw blurRad="292100" dist="139700" dir="2700000" algn="tl" rotWithShape="0">
                <a:srgbClr val="333333">
                  <a:alpha val="65000"/>
                </a:srgbClr>
              </a:outerShdw>
            </a:effectLst>
          </p:spPr>
        </p:pic>
        <p:sp>
          <p:nvSpPr>
            <p:cNvPr id="6" name="Прямоугольник 5"/>
            <p:cNvSpPr/>
            <p:nvPr/>
          </p:nvSpPr>
          <p:spPr>
            <a:xfrm>
              <a:off x="3739487" y="6141493"/>
              <a:ext cx="1937982" cy="232011"/>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p:cNvSpPr/>
            <p:nvPr/>
          </p:nvSpPr>
          <p:spPr>
            <a:xfrm>
              <a:off x="5786651" y="2013345"/>
              <a:ext cx="1282889" cy="4674058"/>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p:cNvSpPr txBox="1"/>
            <p:nvPr/>
          </p:nvSpPr>
          <p:spPr>
            <a:xfrm>
              <a:off x="7531556" y="1009934"/>
              <a:ext cx="3931426" cy="5486400"/>
            </a:xfrm>
            <a:prstGeom prst="rect">
              <a:avLst/>
            </a:prstGeom>
            <a:noFill/>
          </p:spPr>
          <p:txBody>
            <a:bodyPr wrap="square" rtlCol="0" anchor="ctr" anchorCtr="1">
              <a:noAutofit/>
            </a:bodyPr>
            <a:lstStyle/>
            <a:p>
              <a:pPr marL="342900" indent="-342900">
                <a:buFont typeface="Wingdings" panose="05000000000000000000" pitchFamily="2" charset="2"/>
                <a:buChar char="§"/>
              </a:pPr>
              <a:r>
                <a:rPr lang="ru-RU" sz="2000" dirty="0" smtClean="0"/>
                <a:t>Открыть фильтровую область столбца с датой</a:t>
              </a:r>
            </a:p>
            <a:p>
              <a:pPr marL="342900" indent="-342900">
                <a:buFont typeface="Wingdings" panose="05000000000000000000" pitchFamily="2" charset="2"/>
                <a:buChar char="§"/>
              </a:pPr>
              <a:r>
                <a:rPr lang="ru-RU" sz="2000" dirty="0" smtClean="0"/>
                <a:t>Снять </a:t>
              </a:r>
              <a:r>
                <a:rPr lang="en-US" sz="2000" dirty="0" smtClean="0"/>
                <a:t>V</a:t>
              </a:r>
              <a:r>
                <a:rPr lang="ru-RU" sz="2000" dirty="0" smtClean="0"/>
                <a:t> Выделить все</a:t>
              </a:r>
            </a:p>
            <a:p>
              <a:pPr marL="342900" indent="-342900">
                <a:buFont typeface="Wingdings" panose="05000000000000000000" pitchFamily="2" charset="2"/>
                <a:buChar char="§"/>
              </a:pPr>
              <a:r>
                <a:rPr lang="ru-RU" sz="2000" dirty="0" smtClean="0"/>
                <a:t>Установить </a:t>
              </a:r>
              <a:r>
                <a:rPr lang="en-US" sz="2000" dirty="0" smtClean="0"/>
                <a:t>V</a:t>
              </a:r>
              <a:r>
                <a:rPr lang="ru-RU" sz="2000" dirty="0" smtClean="0"/>
                <a:t> напротив тех значений, отбор которых требуется выполнить</a:t>
              </a:r>
            </a:p>
            <a:p>
              <a:pPr marL="342900" indent="-342900">
                <a:buFont typeface="Wingdings" panose="05000000000000000000" pitchFamily="2" charset="2"/>
                <a:buChar char="§"/>
              </a:pPr>
              <a:r>
                <a:rPr lang="ru-RU" sz="2000" dirty="0" smtClean="0"/>
                <a:t>Дополнительные параметры отбора устанавливаются в </a:t>
              </a:r>
              <a:r>
                <a:rPr lang="ru-RU" sz="2000" b="1" dirty="0" smtClean="0"/>
                <a:t>Фильтрах по дате</a:t>
              </a:r>
              <a:r>
                <a:rPr lang="en-US" sz="2000" b="1" dirty="0" smtClean="0"/>
                <a:t> (Data filters)</a:t>
              </a:r>
              <a:endParaRPr lang="ru-RU" sz="2000" b="1" dirty="0" smtClean="0"/>
            </a:p>
            <a:p>
              <a:pPr marL="342900" indent="-342900">
                <a:buFont typeface="Wingdings" panose="05000000000000000000" pitchFamily="2" charset="2"/>
                <a:buChar char="§"/>
              </a:pPr>
              <a:r>
                <a:rPr lang="ru-RU" sz="2000" dirty="0" smtClean="0"/>
                <a:t>Если значения в таблице имеют цветовые выделения (ячейка/шрифт), то имеется возможность установить </a:t>
              </a:r>
              <a:r>
                <a:rPr lang="ru-RU" sz="2000" b="1" dirty="0" smtClean="0"/>
                <a:t>Фильтр по цвету</a:t>
              </a:r>
              <a:r>
                <a:rPr lang="en-US" sz="2000" b="1" dirty="0"/>
                <a:t> </a:t>
              </a:r>
              <a:r>
                <a:rPr lang="en-US" sz="2000" b="1" dirty="0" smtClean="0"/>
                <a:t>(Filter </a:t>
              </a:r>
              <a:r>
                <a:rPr lang="en-US" sz="2000" b="1" dirty="0"/>
                <a:t>by </a:t>
              </a:r>
              <a:r>
                <a:rPr lang="en-US" sz="2000" b="1" dirty="0" smtClean="0"/>
                <a:t>color)</a:t>
              </a:r>
              <a:endParaRPr lang="ru-RU" sz="2000" b="1" dirty="0"/>
            </a:p>
          </p:txBody>
        </p:sp>
      </p:grpSp>
    </p:spTree>
    <p:extLst>
      <p:ext uri="{BB962C8B-B14F-4D97-AF65-F5344CB8AC3E}">
        <p14:creationId xmlns:p14="http://schemas.microsoft.com/office/powerpoint/2010/main" val="114532695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Очистка условий фильтрации по одному условию</a:t>
            </a:r>
            <a:endParaRPr lang="ru-RU" dirty="0"/>
          </a:p>
        </p:txBody>
      </p:sp>
      <p:grpSp>
        <p:nvGrpSpPr>
          <p:cNvPr id="5" name="Группа 4"/>
          <p:cNvGrpSpPr/>
          <p:nvPr/>
        </p:nvGrpSpPr>
        <p:grpSpPr>
          <a:xfrm>
            <a:off x="682388" y="1009933"/>
            <a:ext cx="9961729" cy="5704767"/>
            <a:chOff x="682388" y="1009933"/>
            <a:chExt cx="9961729" cy="5704767"/>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388" y="1009934"/>
              <a:ext cx="4742679" cy="5704766"/>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6712691" y="1009933"/>
              <a:ext cx="3931426" cy="5486400"/>
            </a:xfrm>
            <a:prstGeom prst="rect">
              <a:avLst/>
            </a:prstGeom>
            <a:noFill/>
          </p:spPr>
          <p:txBody>
            <a:bodyPr wrap="square" rtlCol="0" anchor="ctr" anchorCtr="1">
              <a:noAutofit/>
            </a:bodyPr>
            <a:lstStyle/>
            <a:p>
              <a:pPr marL="342900" indent="-342900">
                <a:buFont typeface="Wingdings" panose="05000000000000000000" pitchFamily="2" charset="2"/>
                <a:buChar char="§"/>
              </a:pPr>
              <a:r>
                <a:rPr lang="ru-RU" sz="2000" dirty="0" smtClean="0"/>
                <a:t>Открыть фильтровую область столбца</a:t>
              </a:r>
            </a:p>
            <a:p>
              <a:pPr marL="342900" indent="-342900">
                <a:buFont typeface="Wingdings" panose="05000000000000000000" pitchFamily="2" charset="2"/>
                <a:buChar char="§"/>
              </a:pPr>
              <a:r>
                <a:rPr lang="ru-RU" sz="2000" dirty="0" smtClean="0"/>
                <a:t>Удалить фильтр из столбца…</a:t>
              </a:r>
              <a:r>
                <a:rPr lang="en-US" sz="2000" dirty="0" smtClean="0"/>
                <a:t> (Clear filter from…)</a:t>
              </a:r>
              <a:endParaRPr lang="ru-RU" sz="2000" b="1" dirty="0"/>
            </a:p>
          </p:txBody>
        </p:sp>
      </p:grpSp>
    </p:spTree>
    <p:extLst>
      <p:ext uri="{BB962C8B-B14F-4D97-AF65-F5344CB8AC3E}">
        <p14:creationId xmlns:p14="http://schemas.microsoft.com/office/powerpoint/2010/main" val="208438451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Очистка </a:t>
            </a:r>
            <a:r>
              <a:rPr lang="ru-RU" dirty="0" smtClean="0"/>
              <a:t>всех условий фильтрации</a:t>
            </a:r>
            <a:endParaRPr lang="ru-RU" dirty="0"/>
          </a:p>
        </p:txBody>
      </p:sp>
      <p:grpSp>
        <p:nvGrpSpPr>
          <p:cNvPr id="5" name="Группа 4"/>
          <p:cNvGrpSpPr/>
          <p:nvPr/>
        </p:nvGrpSpPr>
        <p:grpSpPr>
          <a:xfrm>
            <a:off x="523318" y="1009934"/>
            <a:ext cx="11022688" cy="5486398"/>
            <a:chOff x="523318" y="1009934"/>
            <a:chExt cx="11022688" cy="5486398"/>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18" y="1009934"/>
              <a:ext cx="11022688" cy="4035206"/>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523318" y="5240739"/>
              <a:ext cx="11022688" cy="1255593"/>
            </a:xfrm>
            <a:prstGeom prst="rect">
              <a:avLst/>
            </a:prstGeom>
            <a:noFill/>
          </p:spPr>
          <p:txBody>
            <a:bodyPr wrap="square" rtlCol="0" anchor="ctr" anchorCtr="1">
              <a:noAutofit/>
            </a:bodyPr>
            <a:lstStyle/>
            <a:p>
              <a:r>
                <a:rPr lang="ru-RU" sz="2000" dirty="0" smtClean="0"/>
                <a:t>При необходимости очистить все установленные условия отбора значений (фильтрации), следует воспользоваться командой </a:t>
              </a:r>
              <a:r>
                <a:rPr lang="ru-RU" sz="2000" b="1" dirty="0" smtClean="0"/>
                <a:t>Очистить</a:t>
              </a:r>
              <a:endParaRPr lang="ru-RU" sz="2000" b="1" dirty="0"/>
            </a:p>
          </p:txBody>
        </p:sp>
      </p:grpSp>
    </p:spTree>
    <p:extLst>
      <p:ext uri="{BB962C8B-B14F-4D97-AF65-F5344CB8AC3E}">
        <p14:creationId xmlns:p14="http://schemas.microsoft.com/office/powerpoint/2010/main" val="23994009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Подведение промежуточных итогов</a:t>
            </a:r>
            <a:endParaRPr lang="ru-RU" dirty="0"/>
          </a:p>
        </p:txBody>
      </p:sp>
      <p:grpSp>
        <p:nvGrpSpPr>
          <p:cNvPr id="5" name="Группа 4"/>
          <p:cNvGrpSpPr/>
          <p:nvPr/>
        </p:nvGrpSpPr>
        <p:grpSpPr>
          <a:xfrm>
            <a:off x="771097" y="1009934"/>
            <a:ext cx="10897739" cy="5581935"/>
            <a:chOff x="771097" y="1009934"/>
            <a:chExt cx="10897739" cy="5581935"/>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097" y="1009934"/>
              <a:ext cx="6991727" cy="535741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7902053" y="1009934"/>
              <a:ext cx="3766783" cy="5581935"/>
            </a:xfrm>
            <a:prstGeom prst="rect">
              <a:avLst/>
            </a:prstGeom>
            <a:noFill/>
          </p:spPr>
          <p:txBody>
            <a:bodyPr wrap="square" rtlCol="0">
              <a:noAutofit/>
            </a:bodyPr>
            <a:lstStyle/>
            <a:p>
              <a:r>
                <a:rPr lang="ru-RU" dirty="0" smtClean="0"/>
                <a:t>Вкладка Данные (</a:t>
              </a:r>
              <a:r>
                <a:rPr lang="en-US" dirty="0" smtClean="0"/>
                <a:t>DATA</a:t>
              </a:r>
              <a:r>
                <a:rPr lang="ru-RU" dirty="0" smtClean="0"/>
                <a:t>) – группа Структура (</a:t>
              </a:r>
              <a:r>
                <a:rPr lang="en-US" dirty="0" smtClean="0"/>
                <a:t>OUTLINE</a:t>
              </a:r>
              <a:r>
                <a:rPr lang="ru-RU" dirty="0" smtClean="0"/>
                <a:t>) – Промежуточные итоги (</a:t>
              </a:r>
              <a:r>
                <a:rPr lang="en-US" dirty="0" smtClean="0"/>
                <a:t>SUBTOTAL</a:t>
              </a:r>
              <a:r>
                <a:rPr lang="ru-RU" dirty="0" smtClean="0"/>
                <a:t>) – в появившемся окне в поле При каждом изменении в… </a:t>
              </a:r>
              <a:r>
                <a:rPr lang="en-US" dirty="0" smtClean="0"/>
                <a:t>(AT EACH CHANGE IN) </a:t>
              </a:r>
              <a:r>
                <a:rPr lang="ru-RU" dirty="0" smtClean="0"/>
                <a:t>выбрать основной столбец  - в поле Операция</a:t>
              </a:r>
              <a:r>
                <a:rPr lang="en-US" dirty="0" smtClean="0"/>
                <a:t> (USE FUNCTION)</a:t>
              </a:r>
              <a:r>
                <a:rPr lang="ru-RU" dirty="0" smtClean="0"/>
                <a:t> выбрать действие операции – в поле Добавить итоги по… </a:t>
              </a:r>
              <a:r>
                <a:rPr lang="en-US" dirty="0" smtClean="0"/>
                <a:t>(ADD SUBTOTAL TO) </a:t>
              </a:r>
              <a:r>
                <a:rPr lang="ru-RU" dirty="0" smtClean="0"/>
                <a:t>установить </a:t>
              </a:r>
              <a:r>
                <a:rPr lang="en-US" dirty="0" smtClean="0"/>
                <a:t>V </a:t>
              </a:r>
              <a:r>
                <a:rPr lang="ru-RU" dirty="0" smtClean="0"/>
                <a:t>напротив тех столбцов таблице, по которым требуется произвести расчет промежуточных итогов</a:t>
              </a:r>
            </a:p>
            <a:p>
              <a:r>
                <a:rPr lang="ru-RU" sz="2200" b="1" dirty="0" smtClean="0">
                  <a:solidFill>
                    <a:srgbClr val="FF0000"/>
                  </a:solidFill>
                </a:rPr>
                <a:t>!!!</a:t>
              </a:r>
              <a:r>
                <a:rPr lang="ru-RU" sz="2200" dirty="0" smtClean="0"/>
                <a:t>Обратить внимание</a:t>
              </a:r>
              <a:r>
                <a:rPr lang="ru-RU" sz="2200" b="1" dirty="0" smtClean="0">
                  <a:solidFill>
                    <a:srgbClr val="FF0000"/>
                  </a:solidFill>
                </a:rPr>
                <a:t>!!!</a:t>
              </a:r>
              <a:r>
                <a:rPr lang="ru-RU" sz="2200" dirty="0" smtClean="0"/>
                <a:t> Перед подведением промежуточных итогов требуется выполнить сортировку таблицы по основному столбцу</a:t>
              </a:r>
            </a:p>
          </p:txBody>
        </p:sp>
      </p:grpSp>
    </p:spTree>
    <p:extLst>
      <p:ext uri="{BB962C8B-B14F-4D97-AF65-F5344CB8AC3E}">
        <p14:creationId xmlns:p14="http://schemas.microsoft.com/office/powerpoint/2010/main" val="407031212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Подведение промежуточных итогов (продолжение)</a:t>
            </a:r>
            <a:endParaRPr lang="ru-RU" dirty="0"/>
          </a:p>
        </p:txBody>
      </p:sp>
      <p:grpSp>
        <p:nvGrpSpPr>
          <p:cNvPr id="5" name="Группа 4"/>
          <p:cNvGrpSpPr/>
          <p:nvPr/>
        </p:nvGrpSpPr>
        <p:grpSpPr>
          <a:xfrm>
            <a:off x="684897" y="982548"/>
            <a:ext cx="11175008" cy="5581935"/>
            <a:chOff x="684897" y="982548"/>
            <a:chExt cx="11175008" cy="5581935"/>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897" y="1009934"/>
              <a:ext cx="7903859" cy="5472573"/>
            </a:xfrm>
            <a:prstGeom prst="rect">
              <a:avLst/>
            </a:prstGeom>
          </p:spPr>
        </p:pic>
        <p:sp>
          <p:nvSpPr>
            <p:cNvPr id="4" name="TextBox 3"/>
            <p:cNvSpPr txBox="1"/>
            <p:nvPr/>
          </p:nvSpPr>
          <p:spPr>
            <a:xfrm>
              <a:off x="8588757" y="982548"/>
              <a:ext cx="3271148" cy="5581935"/>
            </a:xfrm>
            <a:prstGeom prst="rect">
              <a:avLst/>
            </a:prstGeom>
            <a:noFill/>
          </p:spPr>
          <p:txBody>
            <a:bodyPr wrap="square" rtlCol="0" anchor="ctr" anchorCtr="1">
              <a:noAutofit/>
            </a:bodyPr>
            <a:lstStyle/>
            <a:p>
              <a:r>
                <a:rPr lang="ru-RU" sz="2000" dirty="0" smtClean="0"/>
                <a:t>Перед созданием нескольких промежуточных итогов по столбцам таблицы и по нескольким задачам, необходимо выполнить многоуровневую сортировку, где определить последовательность и зависимость уровней друг от друга</a:t>
              </a:r>
            </a:p>
          </p:txBody>
        </p:sp>
      </p:grpSp>
    </p:spTree>
    <p:extLst>
      <p:ext uri="{BB962C8B-B14F-4D97-AF65-F5344CB8AC3E}">
        <p14:creationId xmlns:p14="http://schemas.microsoft.com/office/powerpoint/2010/main" val="30649217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Подведение промежуточных итогов (продолжение)</a:t>
            </a: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407" y="1131211"/>
            <a:ext cx="2429631" cy="4271310"/>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060" y="1090905"/>
            <a:ext cx="2412339" cy="4245370"/>
          </a:xfrm>
          <a:prstGeom prst="rect">
            <a:avLst/>
          </a:prstGeom>
          <a:ln>
            <a:noFill/>
          </a:ln>
          <a:effectLst>
            <a:outerShdw blurRad="292100" dist="139700" dir="2700000" algn="tl" rotWithShape="0">
              <a:srgbClr val="333333">
                <a:alpha val="65000"/>
              </a:srgbClr>
            </a:outerShdw>
          </a:effectLst>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2421" y="1084831"/>
            <a:ext cx="2429631" cy="4236724"/>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734659" y="5477418"/>
            <a:ext cx="10567393" cy="1187265"/>
          </a:xfrm>
          <a:prstGeom prst="rect">
            <a:avLst/>
          </a:prstGeom>
          <a:noFill/>
        </p:spPr>
        <p:txBody>
          <a:bodyPr wrap="square" rtlCol="0" anchor="ctr" anchorCtr="1">
            <a:noAutofit/>
          </a:bodyPr>
          <a:lstStyle/>
          <a:p>
            <a:r>
              <a:rPr lang="ru-RU" sz="2000" dirty="0" smtClean="0"/>
              <a:t>При создании в рамках одной таблиц нескольких промежуточных итогов в окне Промежуточные итоги следует при каждом последующем создании промежуточного итога снимать </a:t>
            </a:r>
            <a:r>
              <a:rPr lang="en-US" sz="2000" dirty="0" smtClean="0"/>
              <a:t>V </a:t>
            </a:r>
            <a:r>
              <a:rPr lang="ru-RU" sz="2000" dirty="0" smtClean="0"/>
              <a:t>Заменить текущие итоги (</a:t>
            </a:r>
            <a:r>
              <a:rPr lang="en-US" sz="2000" dirty="0" smtClean="0"/>
              <a:t>REPLACE CURRENT SUBTOTAL</a:t>
            </a:r>
            <a:r>
              <a:rPr lang="ru-RU" sz="2000" dirty="0" smtClean="0"/>
              <a:t>). В противном случае новые итоги будут заменять уже существующие</a:t>
            </a:r>
          </a:p>
        </p:txBody>
      </p:sp>
    </p:spTree>
    <p:extLst>
      <p:ext uri="{BB962C8B-B14F-4D97-AF65-F5344CB8AC3E}">
        <p14:creationId xmlns:p14="http://schemas.microsoft.com/office/powerpoint/2010/main" val="387311344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Удаление промежуточных итогов</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009934"/>
            <a:ext cx="3200400" cy="5552637"/>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4735773" y="982548"/>
            <a:ext cx="7124132" cy="5581935"/>
          </a:xfrm>
          <a:prstGeom prst="rect">
            <a:avLst/>
          </a:prstGeom>
          <a:noFill/>
        </p:spPr>
        <p:txBody>
          <a:bodyPr wrap="square" rtlCol="0" anchor="ctr" anchorCtr="1">
            <a:noAutofit/>
          </a:bodyPr>
          <a:lstStyle/>
          <a:p>
            <a:r>
              <a:rPr lang="ru-RU" sz="2000" dirty="0" smtClean="0"/>
              <a:t>Для удаление созданных промежуточных итогов необходимо выделить любую ячейку таблицы – Вкладка Данные (</a:t>
            </a:r>
            <a:r>
              <a:rPr lang="en-US" sz="2000" dirty="0" smtClean="0"/>
              <a:t>DATA</a:t>
            </a:r>
            <a:r>
              <a:rPr lang="ru-RU" sz="2000" dirty="0" smtClean="0"/>
              <a:t>)</a:t>
            </a:r>
            <a:r>
              <a:rPr lang="en-US" sz="2000" dirty="0" smtClean="0"/>
              <a:t> – </a:t>
            </a:r>
            <a:r>
              <a:rPr lang="ru-RU" sz="2000" dirty="0" smtClean="0"/>
              <a:t>группа Структура (</a:t>
            </a:r>
            <a:r>
              <a:rPr lang="en-US" sz="2000" dirty="0" smtClean="0"/>
              <a:t>OUTLINE</a:t>
            </a:r>
            <a:r>
              <a:rPr lang="ru-RU" sz="2000" dirty="0" smtClean="0"/>
              <a:t>) – Промежуточные итоги (</a:t>
            </a:r>
            <a:r>
              <a:rPr lang="en-US" sz="2000" dirty="0" smtClean="0"/>
              <a:t>SUBTOTAL</a:t>
            </a:r>
            <a:r>
              <a:rPr lang="ru-RU" sz="2000" dirty="0" smtClean="0"/>
              <a:t>) – Убрать все (</a:t>
            </a:r>
            <a:r>
              <a:rPr lang="en-US" sz="2000" dirty="0" smtClean="0"/>
              <a:t>REMOVE ALL</a:t>
            </a:r>
            <a:r>
              <a:rPr lang="ru-RU" sz="2000" dirty="0" smtClean="0"/>
              <a:t>) - ОК</a:t>
            </a:r>
          </a:p>
        </p:txBody>
      </p:sp>
    </p:spTree>
    <p:extLst>
      <p:ext uri="{BB962C8B-B14F-4D97-AF65-F5344CB8AC3E}">
        <p14:creationId xmlns:p14="http://schemas.microsoft.com/office/powerpoint/2010/main" val="37917402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98864" y="444732"/>
            <a:ext cx="9982200" cy="752238"/>
          </a:xfrm>
        </p:spPr>
        <p:txBody>
          <a:bodyPr>
            <a:normAutofit fontScale="90000"/>
          </a:bodyPr>
          <a:lstStyle/>
          <a:p>
            <a:r>
              <a:rPr lang="en-US" dirty="0" smtClean="0"/>
              <a:t>F4</a:t>
            </a:r>
            <a:r>
              <a:rPr lang="ru-RU" dirty="0" smtClean="0"/>
              <a:t>: клавиша функционального ряда для создания нужного типа ссылки</a:t>
            </a:r>
            <a:endParaRPr lang="ru-RU" dirty="0"/>
          </a:p>
        </p:txBody>
      </p:sp>
      <p:grpSp>
        <p:nvGrpSpPr>
          <p:cNvPr id="12" name="Группа 11"/>
          <p:cNvGrpSpPr/>
          <p:nvPr/>
        </p:nvGrpSpPr>
        <p:grpSpPr>
          <a:xfrm>
            <a:off x="477670" y="3104763"/>
            <a:ext cx="11395881" cy="646331"/>
            <a:chOff x="450375" y="1985647"/>
            <a:chExt cx="11395881" cy="646331"/>
          </a:xfrm>
        </p:grpSpPr>
        <p:sp>
          <p:nvSpPr>
            <p:cNvPr id="3" name="TextBox 2"/>
            <p:cNvSpPr txBox="1"/>
            <p:nvPr/>
          </p:nvSpPr>
          <p:spPr>
            <a:xfrm>
              <a:off x="450375" y="1985647"/>
              <a:ext cx="11395881" cy="646331"/>
            </a:xfrm>
            <a:prstGeom prst="rect">
              <a:avLst/>
            </a:prstGeom>
            <a:noFill/>
          </p:spPr>
          <p:txBody>
            <a:bodyPr wrap="square" rtlCol="0">
              <a:spAutoFit/>
            </a:bodyPr>
            <a:lstStyle/>
            <a:p>
              <a:r>
                <a:rPr lang="en-US" sz="3600" dirty="0" smtClean="0"/>
                <a:t>C3	   </a:t>
              </a:r>
              <a:r>
                <a:rPr lang="en-US" sz="3600" b="1" dirty="0" smtClean="0">
                  <a:solidFill>
                    <a:srgbClr val="C00000"/>
                  </a:solidFill>
                </a:rPr>
                <a:t>F4</a:t>
              </a:r>
              <a:r>
                <a:rPr lang="en-US" sz="3600" dirty="0" smtClean="0"/>
                <a:t>	     $C$3	    </a:t>
              </a:r>
              <a:r>
                <a:rPr lang="en-US" sz="3600" b="1" dirty="0" smtClean="0">
                  <a:solidFill>
                    <a:srgbClr val="C00000"/>
                  </a:solidFill>
                </a:rPr>
                <a:t>F4</a:t>
              </a:r>
              <a:r>
                <a:rPr lang="en-US" sz="3600" dirty="0" smtClean="0"/>
                <a:t>	       C$3	   </a:t>
              </a:r>
              <a:r>
                <a:rPr lang="en-US" sz="3600" b="1" dirty="0" smtClean="0">
                  <a:solidFill>
                    <a:srgbClr val="C00000"/>
                  </a:solidFill>
                </a:rPr>
                <a:t>F4</a:t>
              </a:r>
              <a:r>
                <a:rPr lang="en-US" sz="3600" dirty="0" smtClean="0"/>
                <a:t>	      $C3	  </a:t>
              </a:r>
              <a:r>
                <a:rPr lang="en-US" sz="3600" b="1" dirty="0" smtClean="0">
                  <a:solidFill>
                    <a:srgbClr val="C00000"/>
                  </a:solidFill>
                </a:rPr>
                <a:t>F4</a:t>
              </a:r>
              <a:r>
                <a:rPr lang="en-US" sz="3600" dirty="0" smtClean="0"/>
                <a:t>	    C3</a:t>
              </a:r>
              <a:endParaRPr lang="ru-RU" sz="3600" dirty="0"/>
            </a:p>
          </p:txBody>
        </p:sp>
        <p:sp>
          <p:nvSpPr>
            <p:cNvPr id="4" name="Стрелка вправо 3"/>
            <p:cNvSpPr/>
            <p:nvPr/>
          </p:nvSpPr>
          <p:spPr>
            <a:xfrm>
              <a:off x="1119116" y="2069976"/>
              <a:ext cx="504968" cy="477672"/>
            </a:xfrm>
            <a:prstGeom prst="rightArrow">
              <a:avLst/>
            </a:prstGeom>
            <a:solidFill>
              <a:schemeClr val="accent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Стрелка вправо 4"/>
            <p:cNvSpPr/>
            <p:nvPr/>
          </p:nvSpPr>
          <p:spPr>
            <a:xfrm>
              <a:off x="2292825" y="2069976"/>
              <a:ext cx="504968" cy="477672"/>
            </a:xfrm>
            <a:prstGeom prst="rightArrow">
              <a:avLst/>
            </a:prstGeom>
            <a:solidFill>
              <a:schemeClr val="accent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Стрелка вправо 5"/>
            <p:cNvSpPr/>
            <p:nvPr/>
          </p:nvSpPr>
          <p:spPr>
            <a:xfrm>
              <a:off x="3944204" y="2069976"/>
              <a:ext cx="504968" cy="477672"/>
            </a:xfrm>
            <a:prstGeom prst="rightArrow">
              <a:avLst/>
            </a:prstGeom>
            <a:solidFill>
              <a:schemeClr val="accent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Стрелка вправо 6"/>
            <p:cNvSpPr/>
            <p:nvPr/>
          </p:nvSpPr>
          <p:spPr>
            <a:xfrm>
              <a:off x="5186150" y="2069976"/>
              <a:ext cx="504968" cy="477672"/>
            </a:xfrm>
            <a:prstGeom prst="rightArrow">
              <a:avLst/>
            </a:prstGeom>
            <a:solidFill>
              <a:schemeClr val="accent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Стрелка вправо 7"/>
            <p:cNvSpPr/>
            <p:nvPr/>
          </p:nvSpPr>
          <p:spPr>
            <a:xfrm>
              <a:off x="6619165" y="2069976"/>
              <a:ext cx="504968" cy="477672"/>
            </a:xfrm>
            <a:prstGeom prst="rightArrow">
              <a:avLst/>
            </a:prstGeom>
            <a:solidFill>
              <a:schemeClr val="accent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Стрелка вправо 8"/>
            <p:cNvSpPr/>
            <p:nvPr/>
          </p:nvSpPr>
          <p:spPr>
            <a:xfrm>
              <a:off x="7799696" y="2069976"/>
              <a:ext cx="504968" cy="477672"/>
            </a:xfrm>
            <a:prstGeom prst="rightArrow">
              <a:avLst/>
            </a:prstGeom>
            <a:solidFill>
              <a:schemeClr val="accent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Стрелка вправо 9"/>
            <p:cNvSpPr/>
            <p:nvPr/>
          </p:nvSpPr>
          <p:spPr>
            <a:xfrm>
              <a:off x="9277066" y="2069976"/>
              <a:ext cx="504968" cy="477672"/>
            </a:xfrm>
            <a:prstGeom prst="rightArrow">
              <a:avLst/>
            </a:prstGeom>
            <a:solidFill>
              <a:schemeClr val="accent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Стрелка вправо 10"/>
            <p:cNvSpPr/>
            <p:nvPr/>
          </p:nvSpPr>
          <p:spPr>
            <a:xfrm>
              <a:off x="10432009" y="2069976"/>
              <a:ext cx="504968" cy="477672"/>
            </a:xfrm>
            <a:prstGeom prst="rightArrow">
              <a:avLst/>
            </a:prstGeom>
            <a:solidFill>
              <a:schemeClr val="accent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424579675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Консолидация</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269" y="1009934"/>
            <a:ext cx="10058400" cy="4110986"/>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786407" y="5279525"/>
            <a:ext cx="10567393" cy="1187265"/>
          </a:xfrm>
          <a:prstGeom prst="rect">
            <a:avLst/>
          </a:prstGeom>
          <a:noFill/>
        </p:spPr>
        <p:txBody>
          <a:bodyPr wrap="square" rtlCol="0" anchor="ctr" anchorCtr="1">
            <a:noAutofit/>
          </a:bodyPr>
          <a:lstStyle/>
          <a:p>
            <a:r>
              <a:rPr lang="ru-RU" sz="2000" dirty="0" smtClean="0"/>
              <a:t>Вкладка Данные (</a:t>
            </a:r>
            <a:r>
              <a:rPr lang="en-US" sz="2000" dirty="0" smtClean="0"/>
              <a:t>DATA</a:t>
            </a:r>
            <a:r>
              <a:rPr lang="ru-RU" sz="2000" dirty="0" smtClean="0"/>
              <a:t>) – группа Работа с данными (</a:t>
            </a:r>
            <a:r>
              <a:rPr lang="en-US" sz="2000" dirty="0" smtClean="0"/>
              <a:t>DATA TOOLS</a:t>
            </a:r>
            <a:r>
              <a:rPr lang="ru-RU" sz="2000" dirty="0" smtClean="0"/>
              <a:t>)</a:t>
            </a:r>
            <a:r>
              <a:rPr lang="en-US" sz="2000" dirty="0" smtClean="0"/>
              <a:t> – </a:t>
            </a:r>
            <a:r>
              <a:rPr lang="ru-RU" sz="2000" dirty="0" smtClean="0"/>
              <a:t>Консолидация (</a:t>
            </a:r>
            <a:r>
              <a:rPr lang="en-US" sz="2000" dirty="0" smtClean="0"/>
              <a:t>CONSOLIDATE</a:t>
            </a:r>
            <a:r>
              <a:rPr lang="ru-RU" sz="2000" dirty="0" smtClean="0"/>
              <a:t>)</a:t>
            </a:r>
          </a:p>
        </p:txBody>
      </p:sp>
    </p:spTree>
    <p:extLst>
      <p:ext uri="{BB962C8B-B14F-4D97-AF65-F5344CB8AC3E}">
        <p14:creationId xmlns:p14="http://schemas.microsoft.com/office/powerpoint/2010/main" val="305044060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Консолидация (продолжение)</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407" y="1009934"/>
            <a:ext cx="10854734" cy="3179091"/>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786407" y="4435523"/>
            <a:ext cx="10854734" cy="2115402"/>
          </a:xfrm>
          <a:prstGeom prst="rect">
            <a:avLst/>
          </a:prstGeom>
          <a:noFill/>
        </p:spPr>
        <p:txBody>
          <a:bodyPr wrap="square" rtlCol="0" anchor="ctr" anchorCtr="1">
            <a:noAutofit/>
          </a:bodyPr>
          <a:lstStyle/>
          <a:p>
            <a:pPr marL="342900" indent="-342900">
              <a:buFont typeface="+mj-lt"/>
              <a:buAutoNum type="arabicPeriod"/>
            </a:pPr>
            <a:r>
              <a:rPr lang="ru-RU" dirty="0" smtClean="0"/>
              <a:t>В появившемся окне из списка функций выбрать операцию</a:t>
            </a:r>
          </a:p>
          <a:p>
            <a:pPr marL="342900" indent="-342900">
              <a:buFont typeface="+mj-lt"/>
              <a:buAutoNum type="arabicPeriod"/>
            </a:pPr>
            <a:r>
              <a:rPr lang="ru-RU" dirty="0" smtClean="0"/>
              <a:t>Количество операция при проведении консолидации ограничено</a:t>
            </a:r>
          </a:p>
          <a:p>
            <a:pPr marL="342900" indent="-342900">
              <a:buFont typeface="+mj-lt"/>
              <a:buAutoNum type="arabicPeriod"/>
            </a:pPr>
            <a:r>
              <a:rPr lang="ru-RU" dirty="0" smtClean="0"/>
              <a:t>В строку Ссылка (</a:t>
            </a:r>
            <a:r>
              <a:rPr lang="en-US" dirty="0" smtClean="0"/>
              <a:t>REFERENCE</a:t>
            </a:r>
            <a:r>
              <a:rPr lang="ru-RU" dirty="0" smtClean="0"/>
              <a:t>)</a:t>
            </a:r>
            <a:r>
              <a:rPr lang="en-US" dirty="0" smtClean="0"/>
              <a:t> </a:t>
            </a:r>
            <a:r>
              <a:rPr lang="ru-RU" dirty="0" smtClean="0"/>
              <a:t>выделить первый диапазон для получения будущего консолидированного значения (такой диапазон может находится на другом листе, для его выделения мышкой перейти на нужный лист после чего выделить сам диапазон</a:t>
            </a:r>
          </a:p>
          <a:p>
            <a:pPr marL="342900" indent="-342900">
              <a:buFont typeface="+mj-lt"/>
              <a:buAutoNum type="arabicPeriod"/>
            </a:pPr>
            <a:r>
              <a:rPr lang="ru-RU" dirty="0" smtClean="0"/>
              <a:t>Команда Добавить </a:t>
            </a:r>
            <a:r>
              <a:rPr lang="en-US" dirty="0" smtClean="0"/>
              <a:t>(ADD) </a:t>
            </a:r>
            <a:r>
              <a:rPr lang="ru-RU" dirty="0" smtClean="0"/>
              <a:t>добавляет диапазон с Список диапазонов</a:t>
            </a:r>
          </a:p>
          <a:p>
            <a:pPr marL="342900" indent="-342900">
              <a:buFont typeface="+mj-lt"/>
              <a:buAutoNum type="arabicPeriod"/>
            </a:pPr>
            <a:r>
              <a:rPr lang="ru-RU" dirty="0" smtClean="0"/>
              <a:t>Далее повторить действия с другими диапазонами на других листах</a:t>
            </a:r>
          </a:p>
          <a:p>
            <a:pPr marL="342900" indent="-342900">
              <a:buFont typeface="+mj-lt"/>
              <a:buAutoNum type="arabicPeriod"/>
            </a:pPr>
            <a:r>
              <a:rPr lang="ru-RU" dirty="0" smtClean="0"/>
              <a:t>По окончании добавления диапазонов в Список диапазонов воспользоваться командой ОК </a:t>
            </a:r>
          </a:p>
        </p:txBody>
      </p:sp>
    </p:spTree>
    <p:extLst>
      <p:ext uri="{BB962C8B-B14F-4D97-AF65-F5344CB8AC3E}">
        <p14:creationId xmlns:p14="http://schemas.microsoft.com/office/powerpoint/2010/main" val="225980040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Консолидация (продолжение)</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754" y="1535972"/>
            <a:ext cx="10716046" cy="38412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670497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Операции, применяемые при консолидации</a:t>
            </a:r>
            <a:endParaRPr lang="ru-RU" dirty="0"/>
          </a:p>
        </p:txBody>
      </p:sp>
      <p:sp>
        <p:nvSpPr>
          <p:cNvPr id="3" name="Прямоугольник 2"/>
          <p:cNvSpPr/>
          <p:nvPr/>
        </p:nvSpPr>
        <p:spPr>
          <a:xfrm>
            <a:off x="586854" y="1192621"/>
            <a:ext cx="11109277" cy="5078313"/>
          </a:xfrm>
          <a:prstGeom prst="rect">
            <a:avLst/>
          </a:prstGeom>
        </p:spPr>
        <p:txBody>
          <a:bodyPr wrap="square">
            <a:spAutoFit/>
          </a:bodyPr>
          <a:lstStyle/>
          <a:p>
            <a:r>
              <a:rPr lang="ru-RU" dirty="0"/>
              <a:t>Количество операция при проведении консолидации ограничено</a:t>
            </a:r>
          </a:p>
          <a:p>
            <a:r>
              <a:rPr lang="ru-RU" b="1" dirty="0" smtClean="0"/>
              <a:t>Сумма</a:t>
            </a:r>
            <a:r>
              <a:rPr lang="ru-RU" dirty="0" smtClean="0"/>
              <a:t> (</a:t>
            </a:r>
            <a:r>
              <a:rPr lang="en-US" dirty="0" smtClean="0"/>
              <a:t>SUM</a:t>
            </a:r>
            <a:r>
              <a:rPr lang="ru-RU" dirty="0" smtClean="0"/>
              <a:t>): Суммирует </a:t>
            </a:r>
            <a:r>
              <a:rPr lang="ru-RU" dirty="0"/>
              <a:t>все числовые </a:t>
            </a:r>
            <a:r>
              <a:rPr lang="ru-RU" dirty="0" smtClean="0"/>
              <a:t>данные</a:t>
            </a:r>
            <a:endParaRPr lang="ru-RU" dirty="0"/>
          </a:p>
          <a:p>
            <a:r>
              <a:rPr lang="ru-RU" b="1" dirty="0" smtClean="0"/>
              <a:t>Количество</a:t>
            </a:r>
            <a:r>
              <a:rPr lang="ru-RU" dirty="0" smtClean="0"/>
              <a:t> (</a:t>
            </a:r>
            <a:r>
              <a:rPr lang="en-US" dirty="0" smtClean="0"/>
              <a:t>COUNTA</a:t>
            </a:r>
            <a:r>
              <a:rPr lang="ru-RU" dirty="0" smtClean="0"/>
              <a:t>): Подсчитывает </a:t>
            </a:r>
            <a:r>
              <a:rPr lang="ru-RU" dirty="0"/>
              <a:t>количество всех ячеек, включая ячейки с числами, текстом и </a:t>
            </a:r>
            <a:r>
              <a:rPr lang="ru-RU" dirty="0" smtClean="0"/>
              <a:t>ошибками</a:t>
            </a:r>
            <a:endParaRPr lang="ru-RU" dirty="0"/>
          </a:p>
          <a:p>
            <a:r>
              <a:rPr lang="ru-RU" b="1" dirty="0" smtClean="0"/>
              <a:t>Среднее</a:t>
            </a:r>
            <a:r>
              <a:rPr lang="ru-RU" dirty="0" smtClean="0"/>
              <a:t> (</a:t>
            </a:r>
            <a:r>
              <a:rPr lang="en-US" dirty="0" smtClean="0"/>
              <a:t>AVERAGE</a:t>
            </a:r>
            <a:r>
              <a:rPr lang="ru-RU" dirty="0" smtClean="0"/>
              <a:t>)</a:t>
            </a:r>
            <a:r>
              <a:rPr lang="en-US" dirty="0" smtClean="0"/>
              <a:t>: </a:t>
            </a:r>
            <a:r>
              <a:rPr lang="ru-RU" dirty="0"/>
              <a:t>Вычисляет среднее </a:t>
            </a:r>
            <a:r>
              <a:rPr lang="ru-RU" dirty="0" smtClean="0"/>
              <a:t>значение</a:t>
            </a:r>
            <a:endParaRPr lang="ru-RU" dirty="0"/>
          </a:p>
          <a:p>
            <a:r>
              <a:rPr lang="ru-RU" b="1" dirty="0" smtClean="0"/>
              <a:t>Максимум</a:t>
            </a:r>
            <a:r>
              <a:rPr lang="ru-RU" dirty="0" smtClean="0"/>
              <a:t> (</a:t>
            </a:r>
            <a:r>
              <a:rPr lang="en-US" dirty="0" smtClean="0"/>
              <a:t>MAX</a:t>
            </a:r>
            <a:r>
              <a:rPr lang="ru-RU" dirty="0" smtClean="0"/>
              <a:t>)</a:t>
            </a:r>
            <a:r>
              <a:rPr lang="en-US" dirty="0" smtClean="0"/>
              <a:t>: </a:t>
            </a:r>
            <a:r>
              <a:rPr lang="ru-RU" dirty="0"/>
              <a:t>Выводит максимальное </a:t>
            </a:r>
            <a:r>
              <a:rPr lang="ru-RU" dirty="0" smtClean="0"/>
              <a:t>значение</a:t>
            </a:r>
            <a:endParaRPr lang="ru-RU" dirty="0"/>
          </a:p>
          <a:p>
            <a:r>
              <a:rPr lang="ru-RU" b="1" dirty="0" smtClean="0"/>
              <a:t>Минимум</a:t>
            </a:r>
            <a:r>
              <a:rPr lang="ru-RU" dirty="0" smtClean="0"/>
              <a:t> (</a:t>
            </a:r>
            <a:r>
              <a:rPr lang="en-US" dirty="0" smtClean="0"/>
              <a:t>MIN</a:t>
            </a:r>
            <a:r>
              <a:rPr lang="ru-RU" dirty="0" smtClean="0"/>
              <a:t>)</a:t>
            </a:r>
            <a:r>
              <a:rPr lang="en-US" dirty="0" smtClean="0"/>
              <a:t>: </a:t>
            </a:r>
            <a:r>
              <a:rPr lang="ru-RU" dirty="0"/>
              <a:t>Выводит минимальное </a:t>
            </a:r>
            <a:r>
              <a:rPr lang="ru-RU" dirty="0" smtClean="0"/>
              <a:t>значение</a:t>
            </a:r>
          </a:p>
          <a:p>
            <a:r>
              <a:rPr lang="ru-RU" b="1" dirty="0" smtClean="0"/>
              <a:t>Произведение</a:t>
            </a:r>
            <a:r>
              <a:rPr lang="ru-RU" dirty="0" smtClean="0"/>
              <a:t> (</a:t>
            </a:r>
            <a:r>
              <a:rPr lang="en-US" dirty="0" smtClean="0"/>
              <a:t>PRODUCT</a:t>
            </a:r>
            <a:r>
              <a:rPr lang="ru-RU" dirty="0"/>
              <a:t>): Перемножает все ячейки. Например, если ваш набор данных содержал ячейки с числами 3, 4 и 5, то в результате будет выведено значение </a:t>
            </a:r>
            <a:r>
              <a:rPr lang="ru-RU" dirty="0" smtClean="0"/>
              <a:t>60</a:t>
            </a:r>
            <a:endParaRPr lang="ru-RU" dirty="0"/>
          </a:p>
          <a:p>
            <a:r>
              <a:rPr lang="ru-RU" b="1" dirty="0" smtClean="0"/>
              <a:t>Количество</a:t>
            </a:r>
            <a:r>
              <a:rPr lang="ru-RU" dirty="0" smtClean="0"/>
              <a:t> </a:t>
            </a:r>
            <a:r>
              <a:rPr lang="ru-RU" b="1" dirty="0" smtClean="0"/>
              <a:t>чисел</a:t>
            </a:r>
            <a:r>
              <a:rPr lang="en-US" dirty="0"/>
              <a:t> </a:t>
            </a:r>
            <a:r>
              <a:rPr lang="en-US" dirty="0" smtClean="0"/>
              <a:t>(COUNT)</a:t>
            </a:r>
            <a:r>
              <a:rPr lang="ru-RU" dirty="0" smtClean="0"/>
              <a:t>: </a:t>
            </a:r>
            <a:r>
              <a:rPr lang="ru-RU" dirty="0"/>
              <a:t>Подсчитывает только числовые </a:t>
            </a:r>
            <a:r>
              <a:rPr lang="ru-RU" dirty="0" smtClean="0"/>
              <a:t>ячейки</a:t>
            </a:r>
            <a:endParaRPr lang="ru-RU" dirty="0"/>
          </a:p>
          <a:p>
            <a:r>
              <a:rPr lang="ru-RU" b="1" dirty="0" smtClean="0"/>
              <a:t>Смещенное</a:t>
            </a:r>
            <a:r>
              <a:rPr lang="ru-RU" dirty="0" smtClean="0"/>
              <a:t> </a:t>
            </a:r>
            <a:r>
              <a:rPr lang="ru-RU" b="1" dirty="0" smtClean="0"/>
              <a:t>отклонение</a:t>
            </a:r>
            <a:r>
              <a:rPr lang="ru-RU" dirty="0" smtClean="0"/>
              <a:t> (</a:t>
            </a:r>
            <a:r>
              <a:rPr lang="en-US" dirty="0" err="1"/>
              <a:t>StdDev</a:t>
            </a:r>
            <a:r>
              <a:rPr lang="ru-RU" dirty="0" smtClean="0"/>
              <a:t>): </a:t>
            </a:r>
            <a:r>
              <a:rPr lang="ru-RU" dirty="0"/>
              <a:t>Подсчитывает стандартное </a:t>
            </a:r>
            <a:r>
              <a:rPr lang="ru-RU" dirty="0" smtClean="0"/>
              <a:t>отклонение. </a:t>
            </a:r>
            <a:r>
              <a:rPr lang="ru-RU" dirty="0"/>
              <a:t>Смещенное </a:t>
            </a:r>
            <a:r>
              <a:rPr lang="ru-RU" dirty="0" smtClean="0"/>
              <a:t>отклонение используют если </a:t>
            </a:r>
            <a:r>
              <a:rPr lang="ru-RU" dirty="0"/>
              <a:t>набор данных содержит выборку из генеральной </a:t>
            </a:r>
            <a:r>
              <a:rPr lang="ru-RU" dirty="0" smtClean="0"/>
              <a:t>совокупности</a:t>
            </a:r>
            <a:endParaRPr lang="ru-RU" dirty="0"/>
          </a:p>
          <a:p>
            <a:r>
              <a:rPr lang="ru-RU" b="1" dirty="0" smtClean="0"/>
              <a:t>Несмещенное</a:t>
            </a:r>
            <a:r>
              <a:rPr lang="ru-RU" dirty="0" smtClean="0"/>
              <a:t> </a:t>
            </a:r>
            <a:r>
              <a:rPr lang="ru-RU" b="1" dirty="0" smtClean="0"/>
              <a:t>отклонение</a:t>
            </a:r>
            <a:r>
              <a:rPr lang="ru-RU" dirty="0" smtClean="0"/>
              <a:t> (</a:t>
            </a:r>
            <a:r>
              <a:rPr lang="en-US" dirty="0" err="1"/>
              <a:t>StdDevP</a:t>
            </a:r>
            <a:r>
              <a:rPr lang="ru-RU" dirty="0" smtClean="0"/>
              <a:t>): </a:t>
            </a:r>
            <a:r>
              <a:rPr lang="ru-RU" dirty="0"/>
              <a:t>Подсчитывает стандартное отклонение. Несмещенное </a:t>
            </a:r>
            <a:r>
              <a:rPr lang="ru-RU" dirty="0" smtClean="0"/>
              <a:t>отклонение используют, </a:t>
            </a:r>
            <a:r>
              <a:rPr lang="ru-RU" dirty="0"/>
              <a:t>если набор данных содержит генеральную совокупность</a:t>
            </a:r>
          </a:p>
          <a:p>
            <a:r>
              <a:rPr lang="ru-RU" b="1" dirty="0" smtClean="0"/>
              <a:t>Смещенная</a:t>
            </a:r>
            <a:r>
              <a:rPr lang="ru-RU" dirty="0" smtClean="0"/>
              <a:t> </a:t>
            </a:r>
            <a:r>
              <a:rPr lang="ru-RU" b="1" dirty="0" smtClean="0"/>
              <a:t>дисперсия</a:t>
            </a:r>
            <a:r>
              <a:rPr lang="ru-RU" dirty="0"/>
              <a:t> </a:t>
            </a:r>
            <a:r>
              <a:rPr lang="ru-RU" dirty="0" smtClean="0"/>
              <a:t>(</a:t>
            </a:r>
            <a:r>
              <a:rPr lang="en-US" dirty="0" err="1"/>
              <a:t>Var</a:t>
            </a:r>
            <a:r>
              <a:rPr lang="ru-RU" dirty="0" smtClean="0"/>
              <a:t>): </a:t>
            </a:r>
            <a:r>
              <a:rPr lang="ru-RU" dirty="0"/>
              <a:t>Подсчитывает статистическую дисперсию. Если </a:t>
            </a:r>
            <a:r>
              <a:rPr lang="ru-RU" dirty="0" smtClean="0"/>
              <a:t>данные </a:t>
            </a:r>
            <a:r>
              <a:rPr lang="ru-RU" dirty="0"/>
              <a:t>содержат только выборку из генеральной совокупности, </a:t>
            </a:r>
            <a:r>
              <a:rPr lang="ru-RU" dirty="0" smtClean="0"/>
              <a:t>используют </a:t>
            </a:r>
            <a:r>
              <a:rPr lang="ru-RU" dirty="0"/>
              <a:t>операцию Смешенная дисперсия для поиска расхождений в </a:t>
            </a:r>
            <a:r>
              <a:rPr lang="ru-RU" dirty="0" smtClean="0"/>
              <a:t>данных</a:t>
            </a:r>
            <a:endParaRPr lang="ru-RU" dirty="0"/>
          </a:p>
          <a:p>
            <a:r>
              <a:rPr lang="ru-RU" b="1" dirty="0" smtClean="0"/>
              <a:t>Несмещенная</a:t>
            </a:r>
            <a:r>
              <a:rPr lang="ru-RU" dirty="0" smtClean="0"/>
              <a:t> </a:t>
            </a:r>
            <a:r>
              <a:rPr lang="ru-RU" b="1" dirty="0"/>
              <a:t>дисперсия</a:t>
            </a:r>
            <a:r>
              <a:rPr lang="ru-RU" dirty="0"/>
              <a:t> </a:t>
            </a:r>
            <a:r>
              <a:rPr lang="ru-RU" dirty="0" smtClean="0"/>
              <a:t>(</a:t>
            </a:r>
            <a:r>
              <a:rPr lang="en-US" dirty="0" err="1"/>
              <a:t>VarP</a:t>
            </a:r>
            <a:r>
              <a:rPr lang="ru-RU" dirty="0" smtClean="0"/>
              <a:t>): </a:t>
            </a:r>
            <a:r>
              <a:rPr lang="ru-RU" dirty="0"/>
              <a:t>Подсчитывает статистическую </a:t>
            </a:r>
            <a:r>
              <a:rPr lang="ru-RU" dirty="0" smtClean="0"/>
              <a:t>дисперсию</a:t>
            </a:r>
          </a:p>
          <a:p>
            <a:r>
              <a:rPr lang="ru-RU" dirty="0"/>
              <a:t>Стандартное отклонение позволяет выяснить, насколько тесно группируются результаты вокруг среднего </a:t>
            </a:r>
            <a:r>
              <a:rPr lang="ru-RU" dirty="0" smtClean="0"/>
              <a:t>значения</a:t>
            </a:r>
            <a:endParaRPr lang="ru-RU" dirty="0"/>
          </a:p>
        </p:txBody>
      </p:sp>
    </p:spTree>
    <p:extLst>
      <p:ext uri="{BB962C8B-B14F-4D97-AF65-F5344CB8AC3E}">
        <p14:creationId xmlns:p14="http://schemas.microsoft.com/office/powerpoint/2010/main" val="248833129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Консолидация (продолжение)</a:t>
            </a:r>
            <a:endParaRPr lang="ru-RU" dirty="0"/>
          </a:p>
        </p:txBody>
      </p:sp>
      <p:grpSp>
        <p:nvGrpSpPr>
          <p:cNvPr id="8" name="Группа 7"/>
          <p:cNvGrpSpPr/>
          <p:nvPr/>
        </p:nvGrpSpPr>
        <p:grpSpPr>
          <a:xfrm>
            <a:off x="1049536" y="1199472"/>
            <a:ext cx="10687539" cy="5459855"/>
            <a:chOff x="1049536" y="1199472"/>
            <a:chExt cx="10687539" cy="5459855"/>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536" y="1199472"/>
              <a:ext cx="6104634" cy="1830332"/>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7621990" y="1881858"/>
              <a:ext cx="4115085" cy="4491646"/>
            </a:xfrm>
            <a:prstGeom prst="rect">
              <a:avLst/>
            </a:prstGeom>
            <a:noFill/>
          </p:spPr>
          <p:txBody>
            <a:bodyPr wrap="square" rtlCol="0">
              <a:noAutofit/>
            </a:bodyPr>
            <a:lstStyle/>
            <a:p>
              <a:r>
                <a:rPr lang="ru-RU" dirty="0" smtClean="0"/>
                <a:t>Итог работы команды Консолидация: со всех четырех листов, со всех четырех кварталов, по всей продукции данные были просуммированы и возвращены в выделенную зону в качестве полученных консолидированных (объединенных) значений.</a:t>
              </a:r>
            </a:p>
            <a:p>
              <a:r>
                <a:rPr lang="ru-RU" dirty="0" smtClean="0"/>
                <a:t>Однако, совсем неочевидно, откуда были получены данные значения. Было бы удобнее видеть диапазоны, из которых они произошли.</a:t>
              </a:r>
            </a:p>
            <a:p>
              <a:r>
                <a:rPr lang="ru-RU" dirty="0" smtClean="0"/>
                <a:t>Для этого в окне Консолидации необходимо ввести коррективы</a:t>
              </a:r>
            </a:p>
            <a:p>
              <a:r>
                <a:rPr lang="ru-RU" dirty="0" smtClean="0"/>
                <a:t>Создавать связи с исходными данными (</a:t>
              </a:r>
              <a:r>
                <a:rPr lang="en-US" dirty="0" smtClean="0"/>
                <a:t>CREATE LINKS TO SOURCE DATE)</a:t>
              </a:r>
            </a:p>
            <a:p>
              <a:endParaRPr lang="ru-RU" dirty="0"/>
            </a:p>
          </p:txBody>
        </p:sp>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536" y="3355818"/>
              <a:ext cx="6104634" cy="3303509"/>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21758924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Консолидация (продолжение)</a:t>
            </a:r>
            <a:endParaRPr lang="ru-RU" dirty="0"/>
          </a:p>
        </p:txBody>
      </p:sp>
      <p:grpSp>
        <p:nvGrpSpPr>
          <p:cNvPr id="5" name="Группа 4"/>
          <p:cNvGrpSpPr/>
          <p:nvPr/>
        </p:nvGrpSpPr>
        <p:grpSpPr>
          <a:xfrm>
            <a:off x="863166" y="1136906"/>
            <a:ext cx="10887557" cy="5304837"/>
            <a:chOff x="863166" y="1136906"/>
            <a:chExt cx="10887557" cy="5304837"/>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166" y="1136906"/>
              <a:ext cx="6511427" cy="5304837"/>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7635638" y="2932735"/>
              <a:ext cx="4115085" cy="1420900"/>
            </a:xfrm>
            <a:prstGeom prst="rect">
              <a:avLst/>
            </a:prstGeom>
            <a:noFill/>
          </p:spPr>
          <p:txBody>
            <a:bodyPr wrap="square" rtlCol="0">
              <a:noAutofit/>
            </a:bodyPr>
            <a:lstStyle/>
            <a:p>
              <a:r>
                <a:rPr lang="ru-RU" dirty="0" smtClean="0"/>
                <a:t>Итог работы команды при создании консолидации: Создавать связи с исходными данными (</a:t>
              </a:r>
              <a:r>
                <a:rPr lang="en-US" dirty="0" smtClean="0"/>
                <a:t>CREATE LINKS TO SOURCE DATE)</a:t>
              </a:r>
            </a:p>
            <a:p>
              <a:endParaRPr lang="ru-RU" dirty="0"/>
            </a:p>
          </p:txBody>
        </p:sp>
      </p:grpSp>
    </p:spTree>
    <p:extLst>
      <p:ext uri="{BB962C8B-B14F-4D97-AF65-F5344CB8AC3E}">
        <p14:creationId xmlns:p14="http://schemas.microsoft.com/office/powerpoint/2010/main" val="363037939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Консолидация (продолжение)</a:t>
            </a:r>
            <a:endParaRPr lang="ru-RU" dirty="0"/>
          </a:p>
        </p:txBody>
      </p:sp>
      <p:grpSp>
        <p:nvGrpSpPr>
          <p:cNvPr id="5" name="Группа 4"/>
          <p:cNvGrpSpPr/>
          <p:nvPr/>
        </p:nvGrpSpPr>
        <p:grpSpPr>
          <a:xfrm>
            <a:off x="786407" y="1009934"/>
            <a:ext cx="10567393" cy="5540285"/>
            <a:chOff x="786407" y="1009934"/>
            <a:chExt cx="10567393" cy="5540285"/>
          </a:xfrm>
        </p:grpSpPr>
        <p:sp>
          <p:nvSpPr>
            <p:cNvPr id="3" name="TextBox 2"/>
            <p:cNvSpPr txBox="1"/>
            <p:nvPr/>
          </p:nvSpPr>
          <p:spPr>
            <a:xfrm>
              <a:off x="786407" y="1009934"/>
              <a:ext cx="10567393" cy="1187265"/>
            </a:xfrm>
            <a:prstGeom prst="rect">
              <a:avLst/>
            </a:prstGeom>
            <a:noFill/>
          </p:spPr>
          <p:txBody>
            <a:bodyPr wrap="square" rtlCol="0" anchor="ctr" anchorCtr="1">
              <a:noAutofit/>
            </a:bodyPr>
            <a:lstStyle/>
            <a:p>
              <a:r>
                <a:rPr lang="ru-RU" sz="2000" dirty="0" smtClean="0"/>
                <a:t>Консолидировать можно диапазоны, части диапазонов, при равных диапазонах и не равных диапазонах, находящихся в одной книге или в разных книгах. В данном примере необходимо обратить внимание, что на каждом из листов, участвующих в консолидации разное количество строк и столбцов у таблиц</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675" y="2197199"/>
              <a:ext cx="8024883" cy="435302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41705714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Консолидация (продолжение)</a:t>
            </a:r>
            <a:endParaRPr lang="ru-RU" dirty="0"/>
          </a:p>
        </p:txBody>
      </p:sp>
      <p:grpSp>
        <p:nvGrpSpPr>
          <p:cNvPr id="5" name="Группа 4"/>
          <p:cNvGrpSpPr/>
          <p:nvPr/>
        </p:nvGrpSpPr>
        <p:grpSpPr>
          <a:xfrm>
            <a:off x="920119" y="1009933"/>
            <a:ext cx="10884058" cy="5471142"/>
            <a:chOff x="920119" y="1009933"/>
            <a:chExt cx="10884058" cy="5471142"/>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119" y="1856094"/>
              <a:ext cx="5759091" cy="3179929"/>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6883927" y="1009933"/>
              <a:ext cx="4920250" cy="5471142"/>
            </a:xfrm>
            <a:prstGeom prst="rect">
              <a:avLst/>
            </a:prstGeom>
            <a:noFill/>
          </p:spPr>
          <p:txBody>
            <a:bodyPr wrap="square" rtlCol="0" anchor="ctr" anchorCtr="1">
              <a:noAutofit/>
            </a:bodyPr>
            <a:lstStyle/>
            <a:p>
              <a:r>
                <a:rPr lang="ru-RU" dirty="0" smtClean="0"/>
                <a:t>Так как лист, на котором проводится консолидация данных был пустой, после добавление диапазонов в Список диапазонов в окне Консолидация необходимо установить:</a:t>
              </a:r>
            </a:p>
            <a:p>
              <a:pPr marL="457200" indent="-457200">
                <a:buFont typeface="+mj-lt"/>
                <a:buAutoNum type="arabicPeriod"/>
              </a:pPr>
              <a:r>
                <a:rPr lang="ru-RU" dirty="0" smtClean="0"/>
                <a:t>Установить </a:t>
              </a:r>
              <a:r>
                <a:rPr lang="en-US" dirty="0" smtClean="0"/>
                <a:t>V</a:t>
              </a:r>
              <a:r>
                <a:rPr lang="ru-RU" dirty="0" smtClean="0"/>
                <a:t> Подписи верхней строки</a:t>
              </a:r>
              <a:r>
                <a:rPr lang="en-US" dirty="0" smtClean="0"/>
                <a:t> (TOP ROW)</a:t>
              </a:r>
              <a:endParaRPr lang="ru-RU" dirty="0" smtClean="0"/>
            </a:p>
            <a:p>
              <a:pPr marL="457200" indent="-457200">
                <a:buFont typeface="+mj-lt"/>
                <a:buAutoNum type="arabicPeriod"/>
              </a:pPr>
              <a:r>
                <a:rPr lang="ru-RU" dirty="0" smtClean="0"/>
                <a:t>Установить </a:t>
              </a:r>
              <a:r>
                <a:rPr lang="en-US" dirty="0" smtClean="0"/>
                <a:t>V </a:t>
              </a:r>
              <a:r>
                <a:rPr lang="ru-RU" dirty="0" smtClean="0"/>
                <a:t>Значение левого столбца</a:t>
              </a:r>
              <a:r>
                <a:rPr lang="en-US" dirty="0" smtClean="0"/>
                <a:t> (LEFT COLUMN)</a:t>
              </a:r>
              <a:endParaRPr lang="ru-RU" dirty="0" smtClean="0"/>
            </a:p>
            <a:p>
              <a:r>
                <a:rPr lang="ru-RU" dirty="0" smtClean="0"/>
                <a:t>Данное действие требуется для того, чтобы в консолидированной таблице данных был информационный столбец и информационная строка, в противном случае произойдет консолидация числовых значений, а к каким данным указано не будет</a:t>
              </a:r>
            </a:p>
            <a:p>
              <a:pPr marL="457200" indent="-457200">
                <a:buFont typeface="+mj-lt"/>
                <a:buAutoNum type="arabicPeriod" startAt="3"/>
              </a:pPr>
              <a:r>
                <a:rPr lang="ru-RU" dirty="0" smtClean="0"/>
                <a:t>Установить </a:t>
              </a:r>
              <a:r>
                <a:rPr lang="en-US" dirty="0" smtClean="0"/>
                <a:t>V </a:t>
              </a:r>
              <a:r>
                <a:rPr lang="ru-RU" dirty="0" smtClean="0"/>
                <a:t>Создавать связи с исходными данными</a:t>
              </a:r>
              <a:r>
                <a:rPr lang="en-US" dirty="0" smtClean="0"/>
                <a:t> (CREATE </a:t>
              </a:r>
              <a:r>
                <a:rPr lang="en-US" dirty="0"/>
                <a:t>LINKS TO SOURCE DATE</a:t>
              </a:r>
              <a:r>
                <a:rPr lang="en-US" dirty="0" smtClean="0"/>
                <a:t>)</a:t>
              </a:r>
            </a:p>
            <a:p>
              <a:r>
                <a:rPr lang="ru-RU" dirty="0" smtClean="0"/>
                <a:t>Данное действие поможет пользователю определить из какого листа и из какой ячейки/диапазона взяты данные для проведения выбранной операции</a:t>
              </a:r>
            </a:p>
          </p:txBody>
        </p:sp>
      </p:grpSp>
    </p:spTree>
    <p:extLst>
      <p:ext uri="{BB962C8B-B14F-4D97-AF65-F5344CB8AC3E}">
        <p14:creationId xmlns:p14="http://schemas.microsoft.com/office/powerpoint/2010/main" val="81755510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Консолидация (продолжение)</a:t>
            </a:r>
            <a:endParaRPr lang="ru-RU" dirty="0"/>
          </a:p>
        </p:txBody>
      </p:sp>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b="9751"/>
          <a:stretch/>
        </p:blipFill>
        <p:spPr>
          <a:xfrm>
            <a:off x="419307" y="1221574"/>
            <a:ext cx="4911084" cy="3663483"/>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950" y="1222416"/>
            <a:ext cx="6171429" cy="3704762"/>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419307" y="5219055"/>
            <a:ext cx="4920250" cy="1090208"/>
          </a:xfrm>
          <a:prstGeom prst="rect">
            <a:avLst/>
          </a:prstGeom>
          <a:noFill/>
        </p:spPr>
        <p:txBody>
          <a:bodyPr wrap="square" rtlCol="0" anchor="ctr" anchorCtr="1">
            <a:noAutofit/>
          </a:bodyPr>
          <a:lstStyle/>
          <a:p>
            <a:r>
              <a:rPr lang="ru-RU" dirty="0" smtClean="0"/>
              <a:t>Слева появилось поле Группировки консолидированных данных. Пока детали не отображены, данные столбца </a:t>
            </a:r>
            <a:r>
              <a:rPr lang="en-US" dirty="0" smtClean="0"/>
              <a:t>B </a:t>
            </a:r>
            <a:r>
              <a:rPr lang="ru-RU" dirty="0" smtClean="0"/>
              <a:t>будут не просматриваемы</a:t>
            </a:r>
          </a:p>
        </p:txBody>
      </p:sp>
      <p:sp>
        <p:nvSpPr>
          <p:cNvPr id="6" name="TextBox 5"/>
          <p:cNvSpPr txBox="1"/>
          <p:nvPr/>
        </p:nvSpPr>
        <p:spPr>
          <a:xfrm>
            <a:off x="1920594" y="4331059"/>
            <a:ext cx="763351" cy="369332"/>
          </a:xfrm>
          <a:prstGeom prst="rect">
            <a:avLst/>
          </a:prstGeom>
          <a:noFill/>
        </p:spPr>
        <p:txBody>
          <a:bodyPr wrap="none" rtlCol="0">
            <a:spAutoFit/>
          </a:bodyPr>
          <a:lstStyle/>
          <a:p>
            <a:r>
              <a:rPr lang="ru-RU" b="1" dirty="0" smtClean="0">
                <a:solidFill>
                  <a:srgbClr val="FF0000"/>
                </a:solidFill>
              </a:rPr>
              <a:t>Рис. 1</a:t>
            </a:r>
            <a:endParaRPr lang="ru-RU" b="1" dirty="0">
              <a:solidFill>
                <a:srgbClr val="FF0000"/>
              </a:solidFill>
            </a:endParaRPr>
          </a:p>
        </p:txBody>
      </p:sp>
      <p:sp>
        <p:nvSpPr>
          <p:cNvPr id="9" name="TextBox 8"/>
          <p:cNvSpPr txBox="1"/>
          <p:nvPr/>
        </p:nvSpPr>
        <p:spPr>
          <a:xfrm>
            <a:off x="6714699" y="4331059"/>
            <a:ext cx="763351" cy="369332"/>
          </a:xfrm>
          <a:prstGeom prst="rect">
            <a:avLst/>
          </a:prstGeom>
          <a:noFill/>
        </p:spPr>
        <p:txBody>
          <a:bodyPr wrap="none" rtlCol="0">
            <a:spAutoFit/>
          </a:bodyPr>
          <a:lstStyle/>
          <a:p>
            <a:r>
              <a:rPr lang="ru-RU" b="1" dirty="0" smtClean="0">
                <a:solidFill>
                  <a:srgbClr val="FF0000"/>
                </a:solidFill>
              </a:rPr>
              <a:t>Рис. 2</a:t>
            </a:r>
            <a:endParaRPr lang="ru-RU" b="1" dirty="0">
              <a:solidFill>
                <a:srgbClr val="FF0000"/>
              </a:solidFill>
            </a:endParaRPr>
          </a:p>
        </p:txBody>
      </p:sp>
      <p:sp>
        <p:nvSpPr>
          <p:cNvPr id="10" name="TextBox 9"/>
          <p:cNvSpPr txBox="1"/>
          <p:nvPr/>
        </p:nvSpPr>
        <p:spPr>
          <a:xfrm>
            <a:off x="6433550" y="5096697"/>
            <a:ext cx="4920250" cy="1334925"/>
          </a:xfrm>
          <a:prstGeom prst="rect">
            <a:avLst/>
          </a:prstGeom>
          <a:noFill/>
        </p:spPr>
        <p:txBody>
          <a:bodyPr wrap="square" rtlCol="0" anchor="ctr" anchorCtr="1">
            <a:noAutofit/>
          </a:bodyPr>
          <a:lstStyle/>
          <a:p>
            <a:r>
              <a:rPr lang="ru-RU" dirty="0" smtClean="0"/>
              <a:t>Следует воспользоваться либо цифрой 2 в поле группировки, либо командой Отобразить детали на вкладки Данные (</a:t>
            </a:r>
            <a:r>
              <a:rPr lang="en-US" dirty="0" smtClean="0"/>
              <a:t>DATA) </a:t>
            </a:r>
            <a:r>
              <a:rPr lang="ru-RU" dirty="0" smtClean="0"/>
              <a:t>– группе Структура </a:t>
            </a:r>
            <a:r>
              <a:rPr lang="en-US" dirty="0" smtClean="0"/>
              <a:t>(</a:t>
            </a:r>
            <a:r>
              <a:rPr lang="en-US" dirty="0"/>
              <a:t>OUTLINE</a:t>
            </a:r>
            <a:r>
              <a:rPr lang="en-US" dirty="0" smtClean="0"/>
              <a:t>)</a:t>
            </a:r>
            <a:r>
              <a:rPr lang="ru-RU" dirty="0" smtClean="0"/>
              <a:t>– Отобразить детали</a:t>
            </a:r>
            <a:r>
              <a:rPr lang="en-US" dirty="0" smtClean="0"/>
              <a:t> (SHOW DETAIL)</a:t>
            </a:r>
            <a:endParaRPr lang="ru-RU" dirty="0" smtClean="0"/>
          </a:p>
        </p:txBody>
      </p:sp>
    </p:spTree>
    <p:extLst>
      <p:ext uri="{BB962C8B-B14F-4D97-AF65-F5344CB8AC3E}">
        <p14:creationId xmlns:p14="http://schemas.microsoft.com/office/powerpoint/2010/main" val="162808640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Консолидация (продолжение)</a:t>
            </a:r>
            <a:endParaRPr lang="ru-RU" dirty="0"/>
          </a:p>
        </p:txBody>
      </p:sp>
      <p:grpSp>
        <p:nvGrpSpPr>
          <p:cNvPr id="7" name="Группа 6"/>
          <p:cNvGrpSpPr/>
          <p:nvPr/>
        </p:nvGrpSpPr>
        <p:grpSpPr>
          <a:xfrm>
            <a:off x="1644962" y="1009934"/>
            <a:ext cx="9003574" cy="5349060"/>
            <a:chOff x="1644962" y="1009934"/>
            <a:chExt cx="9003574" cy="5349060"/>
          </a:xfrm>
        </p:grpSpPr>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r="21791"/>
            <a:stretch/>
          </p:blipFill>
          <p:spPr>
            <a:xfrm>
              <a:off x="1644962" y="1009934"/>
              <a:ext cx="6639229" cy="1968264"/>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224" y="3146386"/>
              <a:ext cx="3432005" cy="3212608"/>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5728286" y="3146386"/>
              <a:ext cx="4920250" cy="3212608"/>
            </a:xfrm>
            <a:prstGeom prst="rect">
              <a:avLst/>
            </a:prstGeom>
            <a:noFill/>
          </p:spPr>
          <p:txBody>
            <a:bodyPr wrap="square" rtlCol="0" anchor="ctr" anchorCtr="1">
              <a:noAutofit/>
            </a:bodyPr>
            <a:lstStyle/>
            <a:p>
              <a:r>
                <a:rPr lang="ru-RU" dirty="0" smtClean="0"/>
                <a:t>Если данные для консолидации находятся в разных книгах, то необходимо выполнить следующий порядок действий перед вызовом команды Консолидация:</a:t>
              </a:r>
            </a:p>
            <a:p>
              <a:r>
                <a:rPr lang="ru-RU" dirty="0" smtClean="0"/>
                <a:t>Вкладка Вид () – группа Окно (</a:t>
              </a:r>
              <a:r>
                <a:rPr lang="en-US" dirty="0" smtClean="0"/>
                <a:t>Window</a:t>
              </a:r>
              <a:r>
                <a:rPr lang="ru-RU" dirty="0" smtClean="0"/>
                <a:t>)– Упорядочить все</a:t>
              </a:r>
              <a:r>
                <a:rPr lang="en-US" dirty="0" smtClean="0"/>
                <a:t> ()</a:t>
              </a:r>
              <a:r>
                <a:rPr lang="ru-RU" dirty="0" smtClean="0"/>
                <a:t> – в появившемся окне указать удобное расположение всех книг на экране – Рядом</a:t>
              </a:r>
              <a:r>
                <a:rPr lang="en-US" dirty="0" smtClean="0"/>
                <a:t> ()</a:t>
              </a:r>
              <a:r>
                <a:rPr lang="ru-RU" dirty="0" smtClean="0"/>
                <a:t> - Ок </a:t>
              </a:r>
            </a:p>
          </p:txBody>
        </p:sp>
      </p:grpSp>
    </p:spTree>
    <p:extLst>
      <p:ext uri="{BB962C8B-B14F-4D97-AF65-F5344CB8AC3E}">
        <p14:creationId xmlns:p14="http://schemas.microsoft.com/office/powerpoint/2010/main" val="25057200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Ссылки на ячейки других листов в рамках одной книги</a:t>
            </a:r>
            <a:endParaRPr lang="ru-RU" dirty="0"/>
          </a:p>
        </p:txBody>
      </p:sp>
      <p:grpSp>
        <p:nvGrpSpPr>
          <p:cNvPr id="5" name="Группа 4"/>
          <p:cNvGrpSpPr/>
          <p:nvPr/>
        </p:nvGrpSpPr>
        <p:grpSpPr>
          <a:xfrm>
            <a:off x="874713" y="1060895"/>
            <a:ext cx="10775373" cy="5334600"/>
            <a:chOff x="853931" y="1635026"/>
            <a:chExt cx="10775373" cy="5334600"/>
          </a:xfrm>
        </p:grpSpPr>
        <p:sp>
          <p:nvSpPr>
            <p:cNvPr id="3" name="TextBox 2"/>
            <p:cNvSpPr txBox="1"/>
            <p:nvPr/>
          </p:nvSpPr>
          <p:spPr>
            <a:xfrm>
              <a:off x="853931" y="1635026"/>
              <a:ext cx="10775373" cy="3841065"/>
            </a:xfrm>
            <a:prstGeom prst="rect">
              <a:avLst/>
            </a:prstGeom>
            <a:noFill/>
          </p:spPr>
          <p:txBody>
            <a:bodyPr wrap="square" rtlCol="0">
              <a:noAutofit/>
            </a:bodyPr>
            <a:lstStyle/>
            <a:p>
              <a:pPr lvl="0"/>
              <a:r>
                <a:rPr lang="ru-RU" sz="2000" b="1" dirty="0" smtClean="0"/>
                <a:t>Алгоритм действия при использования ССЫЛКИ </a:t>
              </a:r>
              <a:r>
                <a:rPr lang="ru-RU" sz="2000" b="1" dirty="0"/>
                <a:t>на ДРУГОЙ ЛИСТ </a:t>
              </a:r>
              <a:r>
                <a:rPr lang="ru-RU" sz="2000" b="1" dirty="0" smtClean="0"/>
                <a:t>книги:</a:t>
              </a:r>
              <a:endParaRPr lang="ru-RU" sz="2000" b="1" dirty="0"/>
            </a:p>
            <a:p>
              <a:pPr marL="800100" lvl="1" indent="-342900">
                <a:buFont typeface="Wingdings" panose="05000000000000000000" pitchFamily="2" charset="2"/>
                <a:buChar char="§"/>
              </a:pPr>
              <a:r>
                <a:rPr lang="ru-RU" sz="1900" dirty="0" smtClean="0"/>
                <a:t>Установить «=»</a:t>
              </a:r>
            </a:p>
            <a:p>
              <a:pPr marL="800100" lvl="1" indent="-342900">
                <a:buFont typeface="Wingdings" panose="05000000000000000000" pitchFamily="2" charset="2"/>
                <a:buChar char="§"/>
              </a:pPr>
              <a:r>
                <a:rPr lang="ru-RU" sz="1900" dirty="0" smtClean="0"/>
                <a:t>Создать ссылку на нужную ячейку или использовать нужное числовое значение</a:t>
              </a:r>
            </a:p>
            <a:p>
              <a:pPr marL="800100" lvl="1" indent="-342900">
                <a:buFont typeface="Wingdings" panose="05000000000000000000" pitchFamily="2" charset="2"/>
                <a:buChar char="§"/>
              </a:pPr>
              <a:r>
                <a:rPr lang="ru-RU" sz="1900" dirty="0" smtClean="0"/>
                <a:t>Левой клавишей мышки </a:t>
              </a:r>
              <a:r>
                <a:rPr lang="ru-RU" sz="1900" dirty="0"/>
                <a:t>перейти на нужный лист книги</a:t>
              </a:r>
            </a:p>
            <a:p>
              <a:pPr marL="800100" lvl="1" indent="-342900">
                <a:buFont typeface="Wingdings" panose="05000000000000000000" pitchFamily="2" charset="2"/>
                <a:buChar char="§"/>
              </a:pPr>
              <a:r>
                <a:rPr lang="ru-RU" sz="1900" dirty="0" smtClean="0"/>
                <a:t>Указать </a:t>
              </a:r>
              <a:r>
                <a:rPr lang="ru-RU" sz="1900" dirty="0"/>
                <a:t>ячейку с нужным значением на листе перехода</a:t>
              </a:r>
            </a:p>
            <a:p>
              <a:pPr marL="800100" lvl="1" indent="-342900">
                <a:buFont typeface="Wingdings" panose="05000000000000000000" pitchFamily="2" charset="2"/>
                <a:buChar char="§"/>
              </a:pPr>
              <a:r>
                <a:rPr lang="ru-RU" sz="1900" dirty="0" smtClean="0"/>
                <a:t>Указать </a:t>
              </a:r>
              <a:r>
                <a:rPr lang="ru-RU" sz="1900" dirty="0"/>
                <a:t>нужный тип </a:t>
              </a:r>
              <a:r>
                <a:rPr lang="ru-RU" sz="1900" dirty="0" smtClean="0"/>
                <a:t>ссылки (по умолчанию всегда относительный)</a:t>
              </a:r>
            </a:p>
            <a:p>
              <a:pPr marL="800100" lvl="1" indent="-342900">
                <a:buFont typeface="Wingdings" panose="05000000000000000000" pitchFamily="2" charset="2"/>
                <a:buChar char="§"/>
              </a:pPr>
              <a:r>
                <a:rPr lang="ru-RU" sz="1900" dirty="0" smtClean="0"/>
                <a:t>Следует обратить внимание на синтаксис формулы (на знаки, участвующие в формуле) </a:t>
              </a:r>
              <a:endParaRPr lang="ru-RU" sz="1900" dirty="0"/>
            </a:p>
            <a:p>
              <a:pPr marL="1257300" lvl="2" indent="-342900">
                <a:buFont typeface="Wingdings" panose="05000000000000000000" pitchFamily="2" charset="2"/>
                <a:buChar char="Ø"/>
              </a:pPr>
              <a:r>
                <a:rPr lang="ru-RU" sz="1900" dirty="0" smtClean="0"/>
                <a:t>Если в имени листа-перехода используется одно слово, то знаков апострофа слева и справа от имени листа не будет</a:t>
              </a:r>
            </a:p>
            <a:p>
              <a:pPr marL="1257300" lvl="2" indent="-342900">
                <a:buFont typeface="Wingdings" panose="05000000000000000000" pitchFamily="2" charset="2"/>
                <a:buChar char="Ø"/>
              </a:pPr>
              <a:r>
                <a:rPr lang="ru-RU" sz="1900" dirty="0" smtClean="0"/>
                <a:t>Если в имени листа-перехода используется более одного слова, то имя листа слева и справа имеет знак апострофа</a:t>
              </a:r>
            </a:p>
            <a:p>
              <a:pPr marL="1257300" lvl="2" indent="-342900">
                <a:buFont typeface="Wingdings" panose="05000000000000000000" pitchFamily="2" charset="2"/>
                <a:buChar char="Ø"/>
              </a:pPr>
              <a:r>
                <a:rPr lang="ru-RU" sz="1900" dirty="0" smtClean="0"/>
                <a:t>После имени листа обязательным является восклицательный знак</a:t>
              </a:r>
              <a:endParaRPr lang="ru-RU" sz="1900" dirty="0"/>
            </a:p>
            <a:p>
              <a:pPr marL="800100" lvl="1" indent="-342900">
                <a:buFont typeface="Wingdings" panose="05000000000000000000" pitchFamily="2" charset="2"/>
                <a:buChar char="§"/>
              </a:pPr>
              <a:r>
                <a:rPr lang="en-US" sz="1900" dirty="0"/>
                <a:t>Enter </a:t>
              </a:r>
              <a:r>
                <a:rPr lang="ru-RU" sz="1900" dirty="0" smtClean="0"/>
                <a:t>или </a:t>
              </a:r>
              <a:r>
                <a:rPr lang="en-US" sz="1900" dirty="0" smtClean="0"/>
                <a:t>(</a:t>
              </a:r>
              <a:r>
                <a:rPr lang="en-US" sz="1900" dirty="0" err="1" smtClean="0"/>
                <a:t>Ctrl+Enter</a:t>
              </a:r>
              <a:r>
                <a:rPr lang="en-US" sz="1900" dirty="0"/>
                <a:t>)</a:t>
              </a:r>
              <a:endParaRPr lang="ru-RU" sz="1900" dirty="0"/>
            </a:p>
            <a:p>
              <a:endParaRPr lang="ru-RU" sz="2000"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7237" y="5476091"/>
              <a:ext cx="7014062" cy="1493535"/>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17404262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Консолидация (продолжение)</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207" y="928047"/>
            <a:ext cx="10906927" cy="56211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490657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Консолидация (продолжение)</a:t>
            </a:r>
            <a:endParaRPr lang="ru-RU" dirty="0"/>
          </a:p>
        </p:txBody>
      </p:sp>
      <p:sp>
        <p:nvSpPr>
          <p:cNvPr id="3" name="TextBox 2"/>
          <p:cNvSpPr txBox="1"/>
          <p:nvPr/>
        </p:nvSpPr>
        <p:spPr>
          <a:xfrm>
            <a:off x="6429800" y="3869717"/>
            <a:ext cx="4920250" cy="2476492"/>
          </a:xfrm>
          <a:prstGeom prst="rect">
            <a:avLst/>
          </a:prstGeom>
          <a:noFill/>
        </p:spPr>
        <p:txBody>
          <a:bodyPr wrap="square" rtlCol="0" anchor="ctr" anchorCtr="1">
            <a:noAutofit/>
          </a:bodyPr>
          <a:lstStyle/>
          <a:p>
            <a:r>
              <a:rPr lang="ru-RU" dirty="0" smtClean="0"/>
              <a:t>Выделить первую нужную ячейку для размещения Консолидированной таблицы данных в нужной книге, на нужном листе – вкладка Данные – группа Работа с данными – Консолидация – в появившемся окне выполнить те же действия, которые описывались на предыдущих слайдах</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958" y="859809"/>
            <a:ext cx="9879841" cy="2903827"/>
          </a:xfrm>
          <a:prstGeom prst="rect">
            <a:avLst/>
          </a:prstGeom>
          <a:ln>
            <a:noFill/>
          </a:ln>
          <a:effectLst>
            <a:outerShdw blurRad="292100" dist="139700" dir="2700000" algn="tl" rotWithShape="0">
              <a:srgbClr val="333333">
                <a:alpha val="65000"/>
              </a:srgbClr>
            </a:outerShdw>
          </a:effectLst>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958" y="3869717"/>
            <a:ext cx="4762598" cy="26306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512984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Работа со сводными таблицами. Создание</a:t>
            </a:r>
            <a:endParaRPr lang="ru-RU" dirty="0"/>
          </a:p>
        </p:txBody>
      </p:sp>
      <p:sp>
        <p:nvSpPr>
          <p:cNvPr id="4" name="TextBox 3"/>
          <p:cNvSpPr txBox="1"/>
          <p:nvPr/>
        </p:nvSpPr>
        <p:spPr>
          <a:xfrm>
            <a:off x="6196788" y="1087572"/>
            <a:ext cx="5364164" cy="5580000"/>
          </a:xfrm>
          <a:prstGeom prst="rect">
            <a:avLst/>
          </a:prstGeom>
          <a:noFill/>
        </p:spPr>
        <p:txBody>
          <a:bodyPr wrap="square" rtlCol="0" anchor="t" anchorCtr="0">
            <a:noAutofit/>
          </a:bodyPr>
          <a:lstStyle/>
          <a:p>
            <a:r>
              <a:rPr lang="ru-RU" sz="1600" b="1" dirty="0" smtClean="0"/>
              <a:t>Вставка</a:t>
            </a:r>
            <a:r>
              <a:rPr lang="ru-RU" sz="1600" dirty="0" smtClean="0"/>
              <a:t> (</a:t>
            </a:r>
            <a:r>
              <a:rPr lang="en-US" sz="1600" dirty="0" smtClean="0"/>
              <a:t>Insert</a:t>
            </a:r>
            <a:r>
              <a:rPr lang="ru-RU" sz="1600" dirty="0" smtClean="0"/>
              <a:t>) – </a:t>
            </a:r>
            <a:r>
              <a:rPr lang="ru-RU" sz="1600" b="1" dirty="0" smtClean="0"/>
              <a:t>Таблицы</a:t>
            </a:r>
            <a:r>
              <a:rPr lang="ru-RU" sz="1600" dirty="0" smtClean="0"/>
              <a:t> (</a:t>
            </a:r>
            <a:r>
              <a:rPr lang="en-US" sz="1600" dirty="0" smtClean="0"/>
              <a:t>Table</a:t>
            </a:r>
            <a:r>
              <a:rPr lang="ru-RU" sz="1600" dirty="0" smtClean="0"/>
              <a:t>) – </a:t>
            </a:r>
            <a:r>
              <a:rPr lang="ru-RU" sz="1600" b="1" dirty="0" smtClean="0"/>
              <a:t>Сводная</a:t>
            </a:r>
            <a:r>
              <a:rPr lang="ru-RU" sz="1600" dirty="0" smtClean="0"/>
              <a:t> </a:t>
            </a:r>
            <a:r>
              <a:rPr lang="ru-RU" sz="1600" b="1" dirty="0" smtClean="0"/>
              <a:t>таблица</a:t>
            </a:r>
            <a:r>
              <a:rPr lang="ru-RU" sz="1600" dirty="0" smtClean="0"/>
              <a:t> (</a:t>
            </a:r>
            <a:r>
              <a:rPr lang="en-US" sz="1600" dirty="0" smtClean="0"/>
              <a:t>PivotTable</a:t>
            </a:r>
            <a:r>
              <a:rPr lang="ru-RU" sz="1600" dirty="0" smtClean="0"/>
              <a:t>) – в появившемся диалоговом окне необходимо </a:t>
            </a:r>
            <a:r>
              <a:rPr lang="ru-RU" sz="1600" b="1" dirty="0" smtClean="0"/>
              <a:t>Выбрать</a:t>
            </a:r>
            <a:r>
              <a:rPr lang="ru-RU" sz="1600" dirty="0" smtClean="0"/>
              <a:t> </a:t>
            </a:r>
            <a:r>
              <a:rPr lang="ru-RU" sz="1600" b="1" dirty="0" smtClean="0"/>
              <a:t>данные</a:t>
            </a:r>
            <a:r>
              <a:rPr lang="ru-RU" sz="1600" dirty="0" smtClean="0"/>
              <a:t> </a:t>
            </a:r>
            <a:r>
              <a:rPr lang="ru-RU" sz="1600" b="1" dirty="0" smtClean="0"/>
              <a:t>для</a:t>
            </a:r>
            <a:r>
              <a:rPr lang="ru-RU" sz="1600" dirty="0" smtClean="0"/>
              <a:t> </a:t>
            </a:r>
            <a:r>
              <a:rPr lang="ru-RU" sz="1600" b="1" dirty="0" smtClean="0"/>
              <a:t>анализа</a:t>
            </a:r>
            <a:r>
              <a:rPr lang="ru-RU" sz="1600" dirty="0" smtClean="0"/>
              <a:t> (</a:t>
            </a:r>
            <a:r>
              <a:rPr lang="en-US" sz="1600" dirty="0" smtClean="0"/>
              <a:t>Choose the data that you want to analyze</a:t>
            </a:r>
            <a:r>
              <a:rPr lang="ru-RU" sz="1600" dirty="0" smtClean="0"/>
              <a:t>)</a:t>
            </a:r>
          </a:p>
          <a:p>
            <a:pPr marL="342900" indent="-342900">
              <a:buFont typeface="Wingdings" panose="05000000000000000000" pitchFamily="2" charset="2"/>
              <a:buChar char="§"/>
            </a:pPr>
            <a:r>
              <a:rPr lang="ru-RU" sz="1600" b="1" dirty="0" smtClean="0"/>
              <a:t>Выбрать</a:t>
            </a:r>
            <a:r>
              <a:rPr lang="ru-RU" sz="1600" dirty="0" smtClean="0"/>
              <a:t> </a:t>
            </a:r>
            <a:r>
              <a:rPr lang="ru-RU" sz="1600" b="1" dirty="0" smtClean="0"/>
              <a:t>таблицу</a:t>
            </a:r>
            <a:r>
              <a:rPr lang="ru-RU" sz="1600" dirty="0" smtClean="0"/>
              <a:t> </a:t>
            </a:r>
            <a:r>
              <a:rPr lang="ru-RU" sz="1600" b="1" dirty="0" smtClean="0"/>
              <a:t>или</a:t>
            </a:r>
            <a:r>
              <a:rPr lang="ru-RU" sz="1600" dirty="0" smtClean="0"/>
              <a:t> </a:t>
            </a:r>
            <a:r>
              <a:rPr lang="ru-RU" sz="1600" b="1" dirty="0" smtClean="0"/>
              <a:t>диапазон</a:t>
            </a:r>
            <a:r>
              <a:rPr lang="ru-RU" sz="1600" dirty="0" smtClean="0"/>
              <a:t> (</a:t>
            </a:r>
            <a:r>
              <a:rPr lang="en-US" sz="1600" dirty="0" smtClean="0"/>
              <a:t>Select a table or range</a:t>
            </a:r>
            <a:r>
              <a:rPr lang="ru-RU" sz="1600" dirty="0" smtClean="0"/>
              <a:t>): </a:t>
            </a:r>
            <a:r>
              <a:rPr lang="ru-RU" sz="1600" dirty="0"/>
              <a:t>При выборе диапазона следует указать диапазон, для которого будет создана сводная таблица</a:t>
            </a:r>
          </a:p>
          <a:p>
            <a:pPr marL="342900" indent="-342900">
              <a:buFont typeface="Wingdings" panose="05000000000000000000" pitchFamily="2" charset="2"/>
              <a:buChar char="§"/>
            </a:pPr>
            <a:r>
              <a:rPr lang="ru-RU" sz="1600" b="1" dirty="0" smtClean="0"/>
              <a:t>Использовать</a:t>
            </a:r>
            <a:r>
              <a:rPr lang="ru-RU" sz="1600" dirty="0" smtClean="0"/>
              <a:t> </a:t>
            </a:r>
            <a:r>
              <a:rPr lang="ru-RU" sz="1600" b="1" dirty="0" smtClean="0"/>
              <a:t>внешний</a:t>
            </a:r>
            <a:r>
              <a:rPr lang="ru-RU" sz="1600" dirty="0" smtClean="0"/>
              <a:t> </a:t>
            </a:r>
            <a:r>
              <a:rPr lang="ru-RU" sz="1600" b="1" dirty="0" smtClean="0"/>
              <a:t>источник</a:t>
            </a:r>
            <a:r>
              <a:rPr lang="ru-RU" sz="1600" dirty="0" smtClean="0"/>
              <a:t> </a:t>
            </a:r>
            <a:r>
              <a:rPr lang="ru-RU" sz="1600" b="1" dirty="0" smtClean="0"/>
              <a:t>данных</a:t>
            </a:r>
            <a:r>
              <a:rPr lang="ru-RU" sz="1600" dirty="0" smtClean="0"/>
              <a:t> (</a:t>
            </a:r>
            <a:r>
              <a:rPr lang="en-US" sz="1600" dirty="0" smtClean="0"/>
              <a:t>Use an external data source</a:t>
            </a:r>
            <a:r>
              <a:rPr lang="ru-RU" sz="1600" dirty="0" smtClean="0"/>
              <a:t>): Указать путь размещения файла, в котором находится таблица, для которой должна быть создана сводная таблица</a:t>
            </a:r>
          </a:p>
          <a:p>
            <a:pPr marL="342900" indent="-342900">
              <a:buFont typeface="Wingdings" panose="05000000000000000000" pitchFamily="2" charset="2"/>
              <a:buChar char="§"/>
            </a:pPr>
            <a:r>
              <a:rPr lang="ru-RU" sz="1600" b="1" dirty="0" smtClean="0"/>
              <a:t>Использовать</a:t>
            </a:r>
            <a:r>
              <a:rPr lang="ru-RU" sz="1600" dirty="0" smtClean="0"/>
              <a:t> </a:t>
            </a:r>
            <a:r>
              <a:rPr lang="ru-RU" sz="1600" b="1" dirty="0" smtClean="0"/>
              <a:t>модель</a:t>
            </a:r>
            <a:r>
              <a:rPr lang="ru-RU" sz="1600" dirty="0" smtClean="0"/>
              <a:t> </a:t>
            </a:r>
            <a:r>
              <a:rPr lang="ru-RU" sz="1600" b="1" dirty="0" smtClean="0"/>
              <a:t>данных</a:t>
            </a:r>
            <a:r>
              <a:rPr lang="ru-RU" sz="1600" dirty="0" smtClean="0"/>
              <a:t> </a:t>
            </a:r>
            <a:r>
              <a:rPr lang="ru-RU" sz="1600" b="1" dirty="0" smtClean="0"/>
              <a:t>этой</a:t>
            </a:r>
            <a:r>
              <a:rPr lang="ru-RU" sz="1600" dirty="0" smtClean="0"/>
              <a:t> </a:t>
            </a:r>
            <a:r>
              <a:rPr lang="ru-RU" sz="1600" b="1" dirty="0" smtClean="0"/>
              <a:t>книги</a:t>
            </a:r>
            <a:r>
              <a:rPr lang="ru-RU" sz="1600" dirty="0" smtClean="0"/>
              <a:t> (</a:t>
            </a:r>
            <a:r>
              <a:rPr lang="en-US" sz="1600" dirty="0" smtClean="0"/>
              <a:t>Use this workbook’s Data Model</a:t>
            </a:r>
            <a:r>
              <a:rPr lang="ru-RU" sz="1600" dirty="0" smtClean="0"/>
              <a:t>)</a:t>
            </a:r>
          </a:p>
          <a:p>
            <a:r>
              <a:rPr lang="ru-RU" sz="1600" b="1" dirty="0" smtClean="0"/>
              <a:t>Укажите</a:t>
            </a:r>
            <a:r>
              <a:rPr lang="ru-RU" sz="1600" dirty="0" smtClean="0"/>
              <a:t>, </a:t>
            </a:r>
            <a:r>
              <a:rPr lang="ru-RU" sz="1600" b="1" dirty="0" smtClean="0"/>
              <a:t>куда</a:t>
            </a:r>
            <a:r>
              <a:rPr lang="ru-RU" sz="1600" dirty="0" smtClean="0"/>
              <a:t> </a:t>
            </a:r>
            <a:r>
              <a:rPr lang="ru-RU" sz="1600" b="1" dirty="0" smtClean="0"/>
              <a:t>следует</a:t>
            </a:r>
            <a:r>
              <a:rPr lang="ru-RU" sz="1600" dirty="0" smtClean="0"/>
              <a:t> </a:t>
            </a:r>
            <a:r>
              <a:rPr lang="ru-RU" sz="1600" b="1" dirty="0" smtClean="0"/>
              <a:t>поместить</a:t>
            </a:r>
            <a:r>
              <a:rPr lang="ru-RU" sz="1600" dirty="0" smtClean="0"/>
              <a:t> </a:t>
            </a:r>
            <a:r>
              <a:rPr lang="ru-RU" sz="1600" b="1" dirty="0" smtClean="0"/>
              <a:t>отчет</a:t>
            </a:r>
            <a:r>
              <a:rPr lang="ru-RU" sz="1600" dirty="0" smtClean="0"/>
              <a:t> </a:t>
            </a:r>
            <a:r>
              <a:rPr lang="ru-RU" sz="1600" b="1" dirty="0" smtClean="0"/>
              <a:t>сводной</a:t>
            </a:r>
            <a:r>
              <a:rPr lang="ru-RU" sz="1600" dirty="0" smtClean="0"/>
              <a:t> </a:t>
            </a:r>
            <a:r>
              <a:rPr lang="ru-RU" sz="1600" b="1" dirty="0" smtClean="0"/>
              <a:t>таблицы</a:t>
            </a:r>
            <a:r>
              <a:rPr lang="ru-RU" sz="1600" dirty="0" smtClean="0"/>
              <a:t> (</a:t>
            </a:r>
            <a:r>
              <a:rPr lang="en-US" sz="1600" dirty="0" smtClean="0"/>
              <a:t>Choose where you want the PivotTable report to be placed</a:t>
            </a:r>
            <a:r>
              <a:rPr lang="ru-RU" sz="1600" dirty="0" smtClean="0"/>
              <a:t>)</a:t>
            </a:r>
          </a:p>
          <a:p>
            <a:pPr marL="285750" indent="-285750">
              <a:buFont typeface="Wingdings" panose="05000000000000000000" pitchFamily="2" charset="2"/>
              <a:buChar char="§"/>
            </a:pPr>
            <a:r>
              <a:rPr lang="ru-RU" sz="1600" b="1" dirty="0" smtClean="0"/>
              <a:t>На</a:t>
            </a:r>
            <a:r>
              <a:rPr lang="ru-RU" sz="1600" dirty="0" smtClean="0"/>
              <a:t> </a:t>
            </a:r>
            <a:r>
              <a:rPr lang="ru-RU" sz="1600" b="1" dirty="0" smtClean="0"/>
              <a:t>новый</a:t>
            </a:r>
            <a:r>
              <a:rPr lang="ru-RU" sz="1600" dirty="0" smtClean="0"/>
              <a:t> </a:t>
            </a:r>
            <a:r>
              <a:rPr lang="ru-RU" sz="1600" b="1" dirty="0" smtClean="0"/>
              <a:t>лист</a:t>
            </a:r>
            <a:r>
              <a:rPr lang="ru-RU" sz="1600" dirty="0" smtClean="0"/>
              <a:t> (</a:t>
            </a:r>
            <a:r>
              <a:rPr lang="en-US" sz="1600" dirty="0" smtClean="0"/>
              <a:t>New Worksheet</a:t>
            </a:r>
            <a:r>
              <a:rPr lang="ru-RU" sz="1600" dirty="0" smtClean="0"/>
              <a:t>): сводная таблица создается на новом листе, которому присваивается имя по умолчанию</a:t>
            </a:r>
          </a:p>
          <a:p>
            <a:pPr marL="285750" indent="-285750">
              <a:buFont typeface="Wingdings" panose="05000000000000000000" pitchFamily="2" charset="2"/>
              <a:buChar char="§"/>
            </a:pPr>
            <a:r>
              <a:rPr lang="ru-RU" sz="1600" b="1" dirty="0" smtClean="0"/>
              <a:t>На</a:t>
            </a:r>
            <a:r>
              <a:rPr lang="ru-RU" sz="1600" dirty="0" smtClean="0"/>
              <a:t> </a:t>
            </a:r>
            <a:r>
              <a:rPr lang="ru-RU" sz="1600" b="1" dirty="0" smtClean="0"/>
              <a:t>существующий</a:t>
            </a:r>
            <a:r>
              <a:rPr lang="ru-RU" sz="1600" dirty="0" smtClean="0"/>
              <a:t> </a:t>
            </a:r>
            <a:r>
              <a:rPr lang="ru-RU" sz="1600" b="1" dirty="0" smtClean="0"/>
              <a:t>лист</a:t>
            </a:r>
            <a:r>
              <a:rPr lang="ru-RU" sz="1600" dirty="0" smtClean="0"/>
              <a:t> (</a:t>
            </a:r>
            <a:r>
              <a:rPr lang="en-US" sz="1600" dirty="0"/>
              <a:t>Existing </a:t>
            </a:r>
            <a:r>
              <a:rPr lang="en-US" sz="1600" dirty="0" smtClean="0"/>
              <a:t>Worksheet</a:t>
            </a:r>
            <a:r>
              <a:rPr lang="ru-RU" sz="1600" dirty="0" smtClean="0"/>
              <a:t>): при выборе данного параметра следует перейти на лист (при необходимости) и указать одну ячейку, с которой начнется построение сводной таблицы</a:t>
            </a:r>
          </a:p>
          <a:p>
            <a:endParaRPr lang="ru-RU" sz="1600" dirty="0" smtClean="0"/>
          </a:p>
          <a:p>
            <a:endParaRPr lang="ru-RU" sz="1600" dirty="0" smtClean="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345" y="1449388"/>
            <a:ext cx="2574678" cy="1467808"/>
          </a:xfrm>
          <a:prstGeom prst="rect">
            <a:avLst/>
          </a:prstGeom>
          <a:ln>
            <a:noFill/>
          </a:ln>
          <a:effectLst>
            <a:outerShdw blurRad="292100" dist="139700" dir="2700000" algn="tl" rotWithShape="0">
              <a:srgbClr val="333333">
                <a:alpha val="65000"/>
              </a:srgbClr>
            </a:outerShdw>
          </a:effectLst>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530" y="3105509"/>
            <a:ext cx="5253109" cy="31400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90592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Работа со сводными таблицами. Выбор полей сводной таблицы</a:t>
            </a:r>
            <a:endParaRPr lang="ru-RU" dirty="0"/>
          </a:p>
        </p:txBody>
      </p:sp>
      <p:sp>
        <p:nvSpPr>
          <p:cNvPr id="3" name="TextBox 2"/>
          <p:cNvSpPr txBox="1"/>
          <p:nvPr/>
        </p:nvSpPr>
        <p:spPr>
          <a:xfrm>
            <a:off x="6248546" y="1157380"/>
            <a:ext cx="5364164" cy="5580000"/>
          </a:xfrm>
          <a:prstGeom prst="rect">
            <a:avLst/>
          </a:prstGeom>
          <a:noFill/>
        </p:spPr>
        <p:txBody>
          <a:bodyPr wrap="square" rtlCol="0" anchor="t" anchorCtr="0">
            <a:noAutofit/>
          </a:bodyPr>
          <a:lstStyle/>
          <a:p>
            <a:endParaRPr lang="ru-RU" dirty="0" smtClean="0"/>
          </a:p>
          <a:p>
            <a:endParaRPr lang="ru-RU" dirty="0" smtClean="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7163" y="4011171"/>
            <a:ext cx="2576637" cy="2536996"/>
          </a:xfrm>
          <a:prstGeom prst="rect">
            <a:avLst/>
          </a:prstGeom>
          <a:ln>
            <a:noFill/>
          </a:ln>
          <a:effectLst>
            <a:outerShdw blurRad="292100" dist="139700" dir="2700000" algn="tl" rotWithShape="0">
              <a:srgbClr val="333333">
                <a:alpha val="65000"/>
              </a:srgbClr>
            </a:outerShdw>
          </a:effectLst>
        </p:spPr>
      </p:pic>
      <p:grpSp>
        <p:nvGrpSpPr>
          <p:cNvPr id="10" name="Группа 9"/>
          <p:cNvGrpSpPr/>
          <p:nvPr/>
        </p:nvGrpSpPr>
        <p:grpSpPr>
          <a:xfrm>
            <a:off x="6113281" y="1009934"/>
            <a:ext cx="2522859" cy="5538233"/>
            <a:chOff x="874713" y="1157380"/>
            <a:chExt cx="2522859" cy="5538233"/>
          </a:xfrm>
        </p:grpSpPr>
        <p:pic>
          <p:nvPicPr>
            <p:cNvPr id="4" name="Рисунок 3"/>
            <p:cNvPicPr>
              <a:picLocks noChangeAspect="1"/>
            </p:cNvPicPr>
            <p:nvPr/>
          </p:nvPicPr>
          <p:blipFill rotWithShape="1">
            <a:blip r:embed="rId3">
              <a:extLst>
                <a:ext uri="{28A0092B-C50C-407E-A947-70E740481C1C}">
                  <a14:useLocalDpi xmlns:a14="http://schemas.microsoft.com/office/drawing/2010/main" val="0"/>
                </a:ext>
              </a:extLst>
            </a:blip>
            <a:srcRect t="2848"/>
            <a:stretch/>
          </p:blipFill>
          <p:spPr>
            <a:xfrm>
              <a:off x="874713" y="1157380"/>
              <a:ext cx="2522859" cy="5538233"/>
            </a:xfrm>
            <a:prstGeom prst="rect">
              <a:avLst/>
            </a:prstGeom>
            <a:ln>
              <a:noFill/>
            </a:ln>
            <a:effectLst>
              <a:outerShdw blurRad="292100" dist="139700" dir="2700000" algn="tl" rotWithShape="0">
                <a:srgbClr val="333333">
                  <a:alpha val="65000"/>
                </a:srgbClr>
              </a:outerShdw>
            </a:effectLst>
          </p:spPr>
        </p:pic>
        <p:sp>
          <p:nvSpPr>
            <p:cNvPr id="6" name="Прямоугольник 5"/>
            <p:cNvSpPr/>
            <p:nvPr/>
          </p:nvSpPr>
          <p:spPr>
            <a:xfrm>
              <a:off x="1009291" y="5684807"/>
              <a:ext cx="1080000" cy="108000"/>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8" name="Прямая со стрелкой 7"/>
            <p:cNvCxnSpPr/>
            <p:nvPr/>
          </p:nvCxnSpPr>
          <p:spPr>
            <a:xfrm flipV="1">
              <a:off x="2089291" y="4530568"/>
              <a:ext cx="709386" cy="1154239"/>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pic>
        <p:nvPicPr>
          <p:cNvPr id="12" name="Рисунок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6089" y="1157380"/>
            <a:ext cx="3129577" cy="948755"/>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942828" y="2253581"/>
            <a:ext cx="5029430" cy="3240270"/>
          </a:xfrm>
          <a:prstGeom prst="rect">
            <a:avLst/>
          </a:prstGeom>
          <a:noFill/>
        </p:spPr>
        <p:txBody>
          <a:bodyPr wrap="square" rtlCol="0">
            <a:noAutofit/>
          </a:bodyPr>
          <a:lstStyle/>
          <a:p>
            <a:r>
              <a:rPr lang="ru-RU" dirty="0" smtClean="0"/>
              <a:t>При создании сводной таблице на ленте появляются две контекстуальные вкладки: </a:t>
            </a:r>
            <a:r>
              <a:rPr lang="ru-RU" b="1" dirty="0" smtClean="0"/>
              <a:t>Анализ</a:t>
            </a:r>
            <a:r>
              <a:rPr lang="ru-RU" dirty="0" smtClean="0"/>
              <a:t> </a:t>
            </a:r>
            <a:r>
              <a:rPr lang="ru-RU" b="1" dirty="0" smtClean="0"/>
              <a:t>(</a:t>
            </a:r>
            <a:r>
              <a:rPr lang="en-US" b="1" dirty="0" smtClean="0"/>
              <a:t>Analyze</a:t>
            </a:r>
            <a:r>
              <a:rPr lang="ru-RU" b="1" dirty="0" smtClean="0"/>
              <a:t>) </a:t>
            </a:r>
            <a:r>
              <a:rPr lang="ru-RU" dirty="0" smtClean="0"/>
              <a:t>и </a:t>
            </a:r>
            <a:r>
              <a:rPr lang="ru-RU" b="1" dirty="0" smtClean="0"/>
              <a:t>Конструктор</a:t>
            </a:r>
            <a:r>
              <a:rPr lang="ru-RU" dirty="0" smtClean="0"/>
              <a:t> </a:t>
            </a:r>
            <a:r>
              <a:rPr lang="ru-RU" b="1" dirty="0" smtClean="0"/>
              <a:t>(</a:t>
            </a:r>
            <a:r>
              <a:rPr lang="en-US" b="1" dirty="0" smtClean="0"/>
              <a:t>Design</a:t>
            </a:r>
            <a:r>
              <a:rPr lang="ru-RU" b="1" dirty="0" smtClean="0"/>
              <a:t>)</a:t>
            </a:r>
          </a:p>
          <a:p>
            <a:r>
              <a:rPr lang="ru-RU" dirty="0" smtClean="0"/>
              <a:t>Также имеется </a:t>
            </a:r>
            <a:r>
              <a:rPr lang="ru-RU" b="1" dirty="0" smtClean="0"/>
              <a:t>Зона</a:t>
            </a:r>
            <a:r>
              <a:rPr lang="ru-RU" dirty="0" smtClean="0"/>
              <a:t> </a:t>
            </a:r>
            <a:r>
              <a:rPr lang="ru-RU" b="1" dirty="0" smtClean="0"/>
              <a:t>макета (</a:t>
            </a:r>
            <a:r>
              <a:rPr lang="en-US" b="1" dirty="0" smtClean="0"/>
              <a:t>PivotTable1 To build a report, choose fields from the PivotTable Field List</a:t>
            </a:r>
            <a:r>
              <a:rPr lang="ru-RU" b="1" dirty="0" smtClean="0"/>
              <a:t>)</a:t>
            </a:r>
            <a:r>
              <a:rPr lang="ru-RU" dirty="0" smtClean="0"/>
              <a:t> и область </a:t>
            </a:r>
            <a:r>
              <a:rPr lang="ru-RU" b="1" dirty="0" smtClean="0"/>
              <a:t>Поля</a:t>
            </a:r>
            <a:r>
              <a:rPr lang="ru-RU" dirty="0" smtClean="0"/>
              <a:t> </a:t>
            </a:r>
            <a:r>
              <a:rPr lang="ru-RU" b="1" dirty="0" smtClean="0"/>
              <a:t>сводной</a:t>
            </a:r>
            <a:r>
              <a:rPr lang="ru-RU" dirty="0" smtClean="0"/>
              <a:t> </a:t>
            </a:r>
            <a:r>
              <a:rPr lang="ru-RU" b="1" dirty="0" smtClean="0"/>
              <a:t>таблицы (</a:t>
            </a:r>
            <a:r>
              <a:rPr lang="en-US" b="1" dirty="0" smtClean="0"/>
              <a:t>PivotTable Fields</a:t>
            </a:r>
            <a:r>
              <a:rPr lang="ru-RU" b="1" dirty="0" smtClean="0"/>
              <a:t>)</a:t>
            </a:r>
            <a:endParaRPr lang="en-US" b="1" dirty="0" smtClean="0"/>
          </a:p>
          <a:p>
            <a:r>
              <a:rPr lang="ru-RU" b="1" dirty="0" smtClean="0"/>
              <a:t>Поиск (</a:t>
            </a:r>
            <a:r>
              <a:rPr lang="en-US" b="1" dirty="0" err="1" smtClean="0"/>
              <a:t>Searh</a:t>
            </a:r>
            <a:r>
              <a:rPr lang="en-US" b="1" dirty="0" smtClean="0"/>
              <a:t>)</a:t>
            </a:r>
            <a:r>
              <a:rPr lang="ru-RU" b="1" dirty="0" smtClean="0"/>
              <a:t> </a:t>
            </a:r>
            <a:r>
              <a:rPr lang="ru-RU" dirty="0" smtClean="0"/>
              <a:t>необходимо для поиска заголовка нужного поля</a:t>
            </a:r>
          </a:p>
          <a:p>
            <a:endParaRPr lang="ru-RU" b="1" dirty="0"/>
          </a:p>
        </p:txBody>
      </p:sp>
    </p:spTree>
    <p:extLst>
      <p:ext uri="{BB962C8B-B14F-4D97-AF65-F5344CB8AC3E}">
        <p14:creationId xmlns:p14="http://schemas.microsoft.com/office/powerpoint/2010/main" val="4481931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Макет отчета</a:t>
            </a:r>
            <a:endParaRPr lang="ru-RU" dirty="0"/>
          </a:p>
        </p:txBody>
      </p:sp>
      <p:sp>
        <p:nvSpPr>
          <p:cNvPr id="3" name="TextBox 2"/>
          <p:cNvSpPr txBox="1"/>
          <p:nvPr/>
        </p:nvSpPr>
        <p:spPr>
          <a:xfrm>
            <a:off x="711427" y="1484312"/>
            <a:ext cx="9118373" cy="4511045"/>
          </a:xfrm>
          <a:prstGeom prst="rect">
            <a:avLst/>
          </a:prstGeom>
          <a:noFill/>
        </p:spPr>
        <p:txBody>
          <a:bodyPr wrap="square" rtlCol="0">
            <a:noAutofit/>
          </a:bodyPr>
          <a:lstStyle/>
          <a:p>
            <a:r>
              <a:rPr lang="ru-RU" dirty="0" smtClean="0"/>
              <a:t>Макет отчета состоит из 4 частей:</a:t>
            </a:r>
          </a:p>
          <a:p>
            <a:pPr marL="285750" indent="-285750">
              <a:buFont typeface="Wingdings" panose="05000000000000000000" pitchFamily="2" charset="2"/>
              <a:buChar char="§"/>
            </a:pPr>
            <a:r>
              <a:rPr lang="ru-RU" b="1" dirty="0" smtClean="0"/>
              <a:t>Фильтры (</a:t>
            </a:r>
            <a:r>
              <a:rPr lang="en-US" b="1" dirty="0" smtClean="0"/>
              <a:t>Filters</a:t>
            </a:r>
            <a:r>
              <a:rPr lang="ru-RU" b="1" dirty="0" smtClean="0"/>
              <a:t>): </a:t>
            </a:r>
            <a:r>
              <a:rPr lang="ru-RU" dirty="0" smtClean="0"/>
              <a:t>фильтр отчета сводной таблицы. Если установлен фильтр, то построение и расчет данных сводной таблицы ведется для заданного значения. Это зона приоритета</a:t>
            </a:r>
          </a:p>
          <a:p>
            <a:pPr marL="285750" indent="-285750">
              <a:buFont typeface="Wingdings" panose="05000000000000000000" pitchFamily="2" charset="2"/>
              <a:buChar char="§"/>
            </a:pPr>
            <a:r>
              <a:rPr lang="ru-RU" b="1" dirty="0" smtClean="0"/>
              <a:t>Строки (</a:t>
            </a:r>
            <a:r>
              <a:rPr lang="en-US" b="1" dirty="0" smtClean="0"/>
              <a:t>Rows</a:t>
            </a:r>
            <a:r>
              <a:rPr lang="ru-RU" b="1" dirty="0" smtClean="0"/>
              <a:t>): </a:t>
            </a:r>
            <a:r>
              <a:rPr lang="ru-RU" dirty="0" smtClean="0"/>
              <a:t>формируют заголовки строк сводной таблицы, если размещено несколько полей, то они размещаются в макете сверху вниз, обеспечивая группирование данных сводной таблицы по иерархии полей (для каждого элемента внешнего поля, элементы внутреннего поля повторяются).</a:t>
            </a:r>
          </a:p>
          <a:p>
            <a:pPr marL="285750" indent="-285750">
              <a:buFont typeface="Wingdings" panose="05000000000000000000" pitchFamily="2" charset="2"/>
              <a:buChar char="§"/>
            </a:pPr>
            <a:r>
              <a:rPr lang="ru-RU" b="1" dirty="0" smtClean="0"/>
              <a:t>Столбцы (</a:t>
            </a:r>
            <a:r>
              <a:rPr lang="en-US" b="1" dirty="0" smtClean="0"/>
              <a:t>Columns</a:t>
            </a:r>
            <a:r>
              <a:rPr lang="ru-RU" b="1" dirty="0" smtClean="0"/>
              <a:t>): </a:t>
            </a:r>
            <a:r>
              <a:rPr lang="ru-RU" dirty="0" smtClean="0"/>
              <a:t>формируют заголовки столбцов сводной таблицы, если таких полей несколько, то они в макете размещаются слева направо, обеспечивая группирование данных сводной таблицы по иерархии полей</a:t>
            </a:r>
          </a:p>
          <a:p>
            <a:pPr marL="285750" indent="-285750">
              <a:buFont typeface="Wingdings" panose="05000000000000000000" pitchFamily="2" charset="2"/>
              <a:buChar char="§"/>
            </a:pPr>
            <a:r>
              <a:rPr lang="ru-RU" b="1" dirty="0" smtClean="0"/>
              <a:t>Значения (</a:t>
            </a:r>
            <a:r>
              <a:rPr lang="en-US" b="1" dirty="0" smtClean="0"/>
              <a:t>Values)</a:t>
            </a:r>
            <a:r>
              <a:rPr lang="ru-RU" dirty="0" smtClean="0"/>
              <a:t>: обязательная область макета для размещения полей, по которым подводятся итоги, согласно выбранной функции. Размещаемые здесь поля могут быть произвольных типов. Если в расчетной области расположено несколько полей, то в области макета </a:t>
            </a:r>
            <a:r>
              <a:rPr lang="ru-RU" b="1" dirty="0" smtClean="0"/>
              <a:t>Колонны (</a:t>
            </a:r>
            <a:r>
              <a:rPr lang="en-US" b="1" dirty="0" smtClean="0"/>
              <a:t>Columns)</a:t>
            </a:r>
            <a:r>
              <a:rPr lang="ru-RU" b="1" dirty="0" smtClean="0"/>
              <a:t> </a:t>
            </a:r>
            <a:r>
              <a:rPr lang="ru-RU" dirty="0" smtClean="0"/>
              <a:t>автоматически появляется поле </a:t>
            </a:r>
            <a:r>
              <a:rPr lang="ru-RU" b="1" dirty="0" smtClean="0"/>
              <a:t>Значение </a:t>
            </a:r>
            <a:r>
              <a:rPr lang="en-US" b="1" dirty="0" smtClean="0"/>
              <a:t>(Values)</a:t>
            </a:r>
            <a:r>
              <a:rPr lang="ru-RU" dirty="0" smtClean="0"/>
              <a:t>, которое можно при необходимости переместить в область </a:t>
            </a:r>
            <a:r>
              <a:rPr lang="ru-RU" b="1" dirty="0" smtClean="0"/>
              <a:t>Строки (</a:t>
            </a:r>
            <a:r>
              <a:rPr lang="en-US" b="1" dirty="0" smtClean="0"/>
              <a:t>Rows)</a:t>
            </a:r>
            <a:endParaRPr lang="ru-RU" b="1" dirty="0" smtClean="0"/>
          </a:p>
          <a:p>
            <a:endParaRPr lang="ru-RU" b="1" dirty="0"/>
          </a:p>
        </p:txBody>
      </p:sp>
    </p:spTree>
    <p:extLst>
      <p:ext uri="{BB962C8B-B14F-4D97-AF65-F5344CB8AC3E}">
        <p14:creationId xmlns:p14="http://schemas.microsoft.com/office/powerpoint/2010/main" val="19354039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Работа со сводными таблицами</a:t>
            </a:r>
            <a:r>
              <a:rPr lang="ru-RU" dirty="0" smtClean="0"/>
              <a:t>. Работа на вкладке Конструктор ()</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475931"/>
            <a:ext cx="10058400" cy="3779136"/>
          </a:xfrm>
          <a:prstGeom prst="rect">
            <a:avLst/>
          </a:prstGeom>
          <a:ln>
            <a:noFill/>
          </a:ln>
          <a:effectLst>
            <a:outerShdw blurRad="292100" dist="139700" dir="2700000" algn="tl" rotWithShape="0">
              <a:srgbClr val="333333">
                <a:alpha val="65000"/>
              </a:srgbClr>
            </a:outerShdw>
          </a:effectLst>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180547"/>
            <a:ext cx="10058400" cy="112477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4882550" y="2967991"/>
            <a:ext cx="3390182" cy="3139321"/>
          </a:xfrm>
          <a:prstGeom prst="rect">
            <a:avLst/>
          </a:prstGeom>
          <a:noFill/>
        </p:spPr>
        <p:txBody>
          <a:bodyPr wrap="square" rtlCol="0">
            <a:spAutoFit/>
          </a:bodyPr>
          <a:lstStyle/>
          <a:p>
            <a:r>
              <a:rPr lang="ru-RU" dirty="0" smtClean="0"/>
              <a:t>На вкладке Конструктор (</a:t>
            </a:r>
            <a:r>
              <a:rPr lang="en-US" b="1" dirty="0" smtClean="0"/>
              <a:t>Design</a:t>
            </a:r>
            <a:r>
              <a:rPr lang="ru-RU" b="1" dirty="0" smtClean="0"/>
              <a:t>)</a:t>
            </a:r>
            <a:r>
              <a:rPr lang="ru-RU" dirty="0" smtClean="0"/>
              <a:t> в группе </a:t>
            </a:r>
            <a:r>
              <a:rPr lang="ru-RU" b="1" dirty="0" smtClean="0"/>
              <a:t>Макет (</a:t>
            </a:r>
            <a:r>
              <a:rPr lang="en-US" b="1" dirty="0" smtClean="0"/>
              <a:t>Layout</a:t>
            </a:r>
            <a:r>
              <a:rPr lang="ru-RU" b="1" dirty="0" smtClean="0"/>
              <a:t>)</a:t>
            </a:r>
            <a:r>
              <a:rPr lang="en-US" b="1" dirty="0" smtClean="0"/>
              <a:t> </a:t>
            </a:r>
            <a:r>
              <a:rPr lang="ru-RU" dirty="0" smtClean="0"/>
              <a:t>мы можем влиять на:</a:t>
            </a:r>
          </a:p>
          <a:p>
            <a:pPr marL="285750" indent="-285750">
              <a:buFont typeface="Wingdings" panose="05000000000000000000" pitchFamily="2" charset="2"/>
              <a:buChar char="§"/>
            </a:pPr>
            <a:r>
              <a:rPr lang="ru-RU" dirty="0" smtClean="0"/>
              <a:t>показывать </a:t>
            </a:r>
            <a:r>
              <a:rPr lang="ru-RU" b="1" dirty="0"/>
              <a:t>Промежуточные </a:t>
            </a:r>
            <a:r>
              <a:rPr lang="ru-RU" b="1" dirty="0" smtClean="0"/>
              <a:t>итоги</a:t>
            </a:r>
            <a:r>
              <a:rPr lang="en-US" b="1" dirty="0" smtClean="0"/>
              <a:t> (Subtotals)</a:t>
            </a:r>
            <a:endParaRPr lang="ru-RU" b="1" dirty="0" smtClean="0"/>
          </a:p>
          <a:p>
            <a:pPr marL="285750" indent="-285750">
              <a:buFont typeface="Wingdings" panose="05000000000000000000" pitchFamily="2" charset="2"/>
              <a:buChar char="§"/>
            </a:pPr>
            <a:r>
              <a:rPr lang="ru-RU" dirty="0" err="1"/>
              <a:t>вкл</a:t>
            </a:r>
            <a:r>
              <a:rPr lang="ru-RU" dirty="0"/>
              <a:t>/</a:t>
            </a:r>
            <a:r>
              <a:rPr lang="ru-RU" dirty="0" err="1"/>
              <a:t>откл</a:t>
            </a:r>
            <a:r>
              <a:rPr lang="ru-RU" dirty="0"/>
              <a:t> </a:t>
            </a:r>
            <a:r>
              <a:rPr lang="ru-RU" b="1" dirty="0"/>
              <a:t>Общие </a:t>
            </a:r>
            <a:r>
              <a:rPr lang="ru-RU" b="1" dirty="0" smtClean="0"/>
              <a:t>итоги</a:t>
            </a:r>
            <a:r>
              <a:rPr lang="en-US" b="1" dirty="0" smtClean="0"/>
              <a:t> (Grand Totals)</a:t>
            </a:r>
            <a:endParaRPr lang="ru-RU" b="1" dirty="0" smtClean="0"/>
          </a:p>
          <a:p>
            <a:pPr marL="285750" indent="-285750">
              <a:buFont typeface="Wingdings" panose="05000000000000000000" pitchFamily="2" charset="2"/>
              <a:buChar char="§"/>
            </a:pPr>
            <a:r>
              <a:rPr lang="ru-RU" dirty="0" smtClean="0"/>
              <a:t>влиять на вид самого </a:t>
            </a:r>
            <a:r>
              <a:rPr lang="ru-RU" b="1" dirty="0" smtClean="0"/>
              <a:t>Макета отчета</a:t>
            </a:r>
            <a:r>
              <a:rPr lang="en-US" b="1" dirty="0" smtClean="0"/>
              <a:t> (Report Layout)</a:t>
            </a:r>
            <a:endParaRPr lang="ru-RU" b="1" dirty="0" smtClean="0"/>
          </a:p>
          <a:p>
            <a:pPr marL="285750" indent="-285750">
              <a:buFont typeface="Wingdings" panose="05000000000000000000" pitchFamily="2" charset="2"/>
              <a:buChar char="§"/>
            </a:pPr>
            <a:r>
              <a:rPr lang="ru-RU" dirty="0" smtClean="0"/>
              <a:t>вставлять/удалять </a:t>
            </a:r>
            <a:r>
              <a:rPr lang="ru-RU" b="1" dirty="0" smtClean="0"/>
              <a:t>Пустые строки</a:t>
            </a:r>
            <a:r>
              <a:rPr lang="en-US" b="1" dirty="0" smtClean="0"/>
              <a:t> (Blanks Rows)</a:t>
            </a:r>
            <a:endParaRPr lang="ru-RU" b="1" dirty="0"/>
          </a:p>
        </p:txBody>
      </p:sp>
    </p:spTree>
    <p:extLst>
      <p:ext uri="{BB962C8B-B14F-4D97-AF65-F5344CB8AC3E}">
        <p14:creationId xmlns:p14="http://schemas.microsoft.com/office/powerpoint/2010/main" val="38167661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Работа со сводными таблицами. Работа на вкладке Конструктор ()</a:t>
            </a: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180547"/>
            <a:ext cx="10058400" cy="1124770"/>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475931"/>
            <a:ext cx="10058400" cy="3779136"/>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4986067" y="2795838"/>
            <a:ext cx="3010619" cy="3139321"/>
          </a:xfrm>
          <a:prstGeom prst="rect">
            <a:avLst/>
          </a:prstGeom>
          <a:noFill/>
        </p:spPr>
        <p:txBody>
          <a:bodyPr wrap="square" rtlCol="0">
            <a:spAutoFit/>
          </a:bodyPr>
          <a:lstStyle/>
          <a:p>
            <a:r>
              <a:rPr lang="ru-RU" dirty="0" smtClean="0"/>
              <a:t>Группа </a:t>
            </a:r>
            <a:r>
              <a:rPr lang="ru-RU" b="1" dirty="0" smtClean="0"/>
              <a:t>Параметры стилей сводной таблицы</a:t>
            </a:r>
            <a:r>
              <a:rPr lang="ru-RU" dirty="0" smtClean="0"/>
              <a:t> </a:t>
            </a:r>
            <a:r>
              <a:rPr lang="ru-RU" b="1" dirty="0" smtClean="0"/>
              <a:t>(</a:t>
            </a:r>
            <a:r>
              <a:rPr lang="en-US" b="1" dirty="0" smtClean="0"/>
              <a:t>PivotTable Style Options</a:t>
            </a:r>
            <a:r>
              <a:rPr lang="ru-RU" b="1" dirty="0" smtClean="0"/>
              <a:t>)</a:t>
            </a:r>
            <a:r>
              <a:rPr lang="ru-RU" dirty="0" smtClean="0"/>
              <a:t> напрямую зависит от выбранного Стиля сводной таблицы</a:t>
            </a:r>
          </a:p>
          <a:p>
            <a:r>
              <a:rPr lang="ru-RU" dirty="0" smtClean="0"/>
              <a:t>В любой момент пользователь может выбрать любой </a:t>
            </a:r>
            <a:r>
              <a:rPr lang="ru-RU" b="1" dirty="0" smtClean="0"/>
              <a:t>Стиль сводной таблицы (</a:t>
            </a:r>
            <a:r>
              <a:rPr lang="en-US" b="1" dirty="0" smtClean="0"/>
              <a:t>PivotTable Styles</a:t>
            </a:r>
            <a:r>
              <a:rPr lang="ru-RU" b="1" dirty="0" smtClean="0"/>
              <a:t>)</a:t>
            </a:r>
          </a:p>
        </p:txBody>
      </p:sp>
    </p:spTree>
    <p:extLst>
      <p:ext uri="{BB962C8B-B14F-4D97-AF65-F5344CB8AC3E}">
        <p14:creationId xmlns:p14="http://schemas.microsoft.com/office/powerpoint/2010/main" val="41993061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Работа со сводными таблицами. Макет отчета</a:t>
            </a:r>
            <a:endParaRPr lang="ru-RU" dirty="0"/>
          </a:p>
        </p:txBody>
      </p:sp>
      <p:pic>
        <p:nvPicPr>
          <p:cNvPr id="4" name="Рисунок 3"/>
          <p:cNvPicPr>
            <a:picLocks noChangeAspect="1"/>
          </p:cNvPicPr>
          <p:nvPr/>
        </p:nvPicPr>
        <p:blipFill rotWithShape="1">
          <a:blip r:embed="rId2">
            <a:extLst>
              <a:ext uri="{28A0092B-C50C-407E-A947-70E740481C1C}">
                <a14:useLocalDpi xmlns:a14="http://schemas.microsoft.com/office/drawing/2010/main" val="0"/>
              </a:ext>
            </a:extLst>
          </a:blip>
          <a:srcRect l="1907"/>
          <a:stretch/>
        </p:blipFill>
        <p:spPr>
          <a:xfrm>
            <a:off x="1690778" y="1831763"/>
            <a:ext cx="2980587" cy="3266448"/>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096000" y="1630542"/>
            <a:ext cx="5364163" cy="4524315"/>
          </a:xfrm>
          <a:prstGeom prst="rect">
            <a:avLst/>
          </a:prstGeom>
          <a:noFill/>
        </p:spPr>
        <p:txBody>
          <a:bodyPr wrap="square" rtlCol="0">
            <a:spAutoFit/>
          </a:bodyPr>
          <a:lstStyle/>
          <a:p>
            <a:r>
              <a:rPr lang="ru-RU" b="1" dirty="0" smtClean="0"/>
              <a:t>Показать</a:t>
            </a:r>
            <a:r>
              <a:rPr lang="ru-RU" dirty="0" smtClean="0"/>
              <a:t> </a:t>
            </a:r>
            <a:r>
              <a:rPr lang="ru-RU" b="1" dirty="0" smtClean="0"/>
              <a:t>в сжатой форме (</a:t>
            </a:r>
            <a:r>
              <a:rPr lang="en-US" b="1" dirty="0" smtClean="0"/>
              <a:t>Show in Compact Form</a:t>
            </a:r>
            <a:r>
              <a:rPr lang="ru-RU" b="1" dirty="0" smtClean="0"/>
              <a:t>): </a:t>
            </a:r>
            <a:r>
              <a:rPr lang="ru-RU" dirty="0" smtClean="0"/>
              <a:t>в сжатой форме сводная таблица строится по умолчанию</a:t>
            </a:r>
          </a:p>
          <a:p>
            <a:r>
              <a:rPr lang="ru-RU" b="1" dirty="0" smtClean="0"/>
              <a:t>Показать в форме структуры (</a:t>
            </a:r>
            <a:r>
              <a:rPr lang="en-US" b="1" dirty="0" smtClean="0"/>
              <a:t>Show in Outline Form</a:t>
            </a:r>
            <a:r>
              <a:rPr lang="ru-RU" b="1" dirty="0" smtClean="0"/>
              <a:t>): </a:t>
            </a:r>
            <a:r>
              <a:rPr lang="ru-RU" dirty="0" smtClean="0"/>
              <a:t>промежуточные итоги каждой группы будут всегда в верхней части группы</a:t>
            </a:r>
          </a:p>
          <a:p>
            <a:r>
              <a:rPr lang="ru-RU" b="1" dirty="0" smtClean="0"/>
              <a:t>Показать в табличной форме (</a:t>
            </a:r>
            <a:r>
              <a:rPr lang="en-US" b="1" dirty="0" smtClean="0"/>
              <a:t>Show in Tabular Form</a:t>
            </a:r>
            <a:r>
              <a:rPr lang="ru-RU" b="1" dirty="0" smtClean="0"/>
              <a:t>): </a:t>
            </a:r>
            <a:r>
              <a:rPr lang="ru-RU" dirty="0" smtClean="0"/>
              <a:t>промежуточные итоги каждой группы будут всегда в нижней части группы</a:t>
            </a:r>
          </a:p>
          <a:p>
            <a:r>
              <a:rPr lang="ru-RU" b="1" dirty="0" smtClean="0"/>
              <a:t>Повторять все подписи элементов (</a:t>
            </a:r>
            <a:r>
              <a:rPr lang="en-US" b="1" dirty="0" smtClean="0"/>
              <a:t>Repeat </a:t>
            </a:r>
            <a:r>
              <a:rPr lang="en-US" b="1" dirty="0"/>
              <a:t>A</a:t>
            </a:r>
            <a:r>
              <a:rPr lang="en-US" b="1" dirty="0" smtClean="0"/>
              <a:t>ll </a:t>
            </a:r>
            <a:r>
              <a:rPr lang="en-US" b="1" dirty="0"/>
              <a:t>I</a:t>
            </a:r>
            <a:r>
              <a:rPr lang="en-US" b="1" dirty="0" smtClean="0"/>
              <a:t>tem Labels</a:t>
            </a:r>
            <a:r>
              <a:rPr lang="ru-RU" b="1" dirty="0" smtClean="0"/>
              <a:t>):</a:t>
            </a:r>
            <a:r>
              <a:rPr lang="ru-RU" dirty="0" smtClean="0"/>
              <a:t> бывают ситуации, когда группы имеют много строк вниз, тогда удобнее повторять подписи элементов</a:t>
            </a:r>
          </a:p>
          <a:p>
            <a:r>
              <a:rPr lang="ru-RU" b="1" dirty="0" smtClean="0"/>
              <a:t>Не повторять подписи элементов (</a:t>
            </a:r>
            <a:r>
              <a:rPr lang="en-US" b="1" dirty="0" smtClean="0"/>
              <a:t>Do not Repeat Item Labels</a:t>
            </a:r>
            <a:r>
              <a:rPr lang="ru-RU" b="1" dirty="0" smtClean="0"/>
              <a:t>):</a:t>
            </a:r>
            <a:r>
              <a:rPr lang="ru-RU" dirty="0" smtClean="0"/>
              <a:t> когда группы не большие, удобнее отключать опцию повторения элементов в группе</a:t>
            </a:r>
          </a:p>
        </p:txBody>
      </p:sp>
    </p:spTree>
    <p:extLst>
      <p:ext uri="{BB962C8B-B14F-4D97-AF65-F5344CB8AC3E}">
        <p14:creationId xmlns:p14="http://schemas.microsoft.com/office/powerpoint/2010/main" val="431861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Работа со сводными таблицами</a:t>
            </a:r>
            <a:r>
              <a:rPr lang="ru-RU" dirty="0" smtClean="0"/>
              <a:t>. Общие итоги</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9185" y="2184312"/>
            <a:ext cx="2787699" cy="2632251"/>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6096000" y="2346276"/>
            <a:ext cx="5364163" cy="3139321"/>
          </a:xfrm>
          <a:prstGeom prst="rect">
            <a:avLst/>
          </a:prstGeom>
          <a:noFill/>
        </p:spPr>
        <p:txBody>
          <a:bodyPr wrap="square" rtlCol="0">
            <a:spAutoFit/>
          </a:bodyPr>
          <a:lstStyle/>
          <a:p>
            <a:r>
              <a:rPr lang="ru-RU" b="1" dirty="0" smtClean="0"/>
              <a:t>Отключить для строк и столбцов</a:t>
            </a:r>
            <a:r>
              <a:rPr lang="en-US" b="1" dirty="0" smtClean="0"/>
              <a:t> </a:t>
            </a:r>
            <a:r>
              <a:rPr lang="ru-RU" b="1" dirty="0" smtClean="0"/>
              <a:t>(</a:t>
            </a:r>
            <a:r>
              <a:rPr lang="en-US" b="1" dirty="0" smtClean="0"/>
              <a:t>Off for Rows and Columns</a:t>
            </a:r>
            <a:r>
              <a:rPr lang="ru-RU" b="1" dirty="0" smtClean="0"/>
              <a:t>)</a:t>
            </a:r>
            <a:r>
              <a:rPr lang="ru-RU" dirty="0" smtClean="0"/>
              <a:t>: общих итогов не будет ни по строкам, ни по столбцам</a:t>
            </a:r>
          </a:p>
          <a:p>
            <a:r>
              <a:rPr lang="ru-RU" b="1" dirty="0" smtClean="0"/>
              <a:t>Включить для строк и столбцов</a:t>
            </a:r>
            <a:r>
              <a:rPr lang="en-US" b="1" dirty="0" smtClean="0"/>
              <a:t> </a:t>
            </a:r>
            <a:r>
              <a:rPr lang="ru-RU" b="1" dirty="0" smtClean="0"/>
              <a:t>(</a:t>
            </a:r>
            <a:r>
              <a:rPr lang="en-US" b="1" dirty="0" smtClean="0"/>
              <a:t>On for Rows and Columns</a:t>
            </a:r>
            <a:r>
              <a:rPr lang="ru-RU" b="1" dirty="0" smtClean="0"/>
              <a:t>)</a:t>
            </a:r>
            <a:r>
              <a:rPr lang="ru-RU" dirty="0" smtClean="0"/>
              <a:t>: общие итоги будут включены как для строк, так и для столбцов</a:t>
            </a:r>
          </a:p>
          <a:p>
            <a:r>
              <a:rPr lang="ru-RU" b="1" dirty="0" smtClean="0"/>
              <a:t>Включить только для строк</a:t>
            </a:r>
            <a:r>
              <a:rPr lang="en-US" b="1" dirty="0" smtClean="0"/>
              <a:t> </a:t>
            </a:r>
            <a:r>
              <a:rPr lang="ru-RU" b="1" dirty="0" smtClean="0"/>
              <a:t>(</a:t>
            </a:r>
            <a:r>
              <a:rPr lang="en-US" b="1" dirty="0" smtClean="0"/>
              <a:t>On for Rows Only</a:t>
            </a:r>
            <a:r>
              <a:rPr lang="ru-RU" b="1" dirty="0" smtClean="0"/>
              <a:t>): </a:t>
            </a:r>
            <a:r>
              <a:rPr lang="ru-RU" dirty="0" smtClean="0"/>
              <a:t>общие итоги будут включены только для строк</a:t>
            </a:r>
          </a:p>
          <a:p>
            <a:r>
              <a:rPr lang="ru-RU" b="1" dirty="0" smtClean="0"/>
              <a:t>Включить только для столбцов (</a:t>
            </a:r>
            <a:r>
              <a:rPr lang="en-US" b="1" dirty="0" smtClean="0"/>
              <a:t>On for Columns Only</a:t>
            </a:r>
            <a:r>
              <a:rPr lang="ru-RU" b="1" dirty="0" smtClean="0"/>
              <a:t>): </a:t>
            </a:r>
            <a:r>
              <a:rPr lang="ru-RU" dirty="0" smtClean="0"/>
              <a:t>общие итоги будут включены только для столбцов</a:t>
            </a:r>
          </a:p>
        </p:txBody>
      </p:sp>
    </p:spTree>
    <p:extLst>
      <p:ext uri="{BB962C8B-B14F-4D97-AF65-F5344CB8AC3E}">
        <p14:creationId xmlns:p14="http://schemas.microsoft.com/office/powerpoint/2010/main" val="3279812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Работа со сводной таблицей. Промежуточные итоги</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5493" y="2198359"/>
            <a:ext cx="4171429" cy="2409524"/>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6119004" y="1302739"/>
            <a:ext cx="5364163" cy="4524315"/>
          </a:xfrm>
          <a:prstGeom prst="rect">
            <a:avLst/>
          </a:prstGeom>
          <a:noFill/>
        </p:spPr>
        <p:txBody>
          <a:bodyPr wrap="square" rtlCol="0">
            <a:spAutoFit/>
          </a:bodyPr>
          <a:lstStyle/>
          <a:p>
            <a:r>
              <a:rPr lang="ru-RU" b="1" dirty="0" smtClean="0"/>
              <a:t>Не показывать промежуточные суммы</a:t>
            </a:r>
            <a:r>
              <a:rPr lang="en-US" b="1" dirty="0" smtClean="0"/>
              <a:t> </a:t>
            </a:r>
            <a:r>
              <a:rPr lang="ru-RU" b="1" dirty="0" smtClean="0"/>
              <a:t>(</a:t>
            </a:r>
            <a:r>
              <a:rPr lang="en-US" b="1" dirty="0" smtClean="0"/>
              <a:t>Do not show Subtotals</a:t>
            </a:r>
            <a:r>
              <a:rPr lang="ru-RU" b="1" dirty="0" smtClean="0"/>
              <a:t>)</a:t>
            </a:r>
            <a:r>
              <a:rPr lang="ru-RU" dirty="0" smtClean="0"/>
              <a:t>: если выбрана данная опция, то даже при выборе макета отчета в форме структуры или табличной форме, промежуточные итоги групп будут отключены</a:t>
            </a:r>
          </a:p>
          <a:p>
            <a:r>
              <a:rPr lang="ru-RU" b="1" dirty="0" smtClean="0"/>
              <a:t>Показывать все промежуточные итоги в нижней части группы</a:t>
            </a:r>
            <a:r>
              <a:rPr lang="en-US" b="1" dirty="0" smtClean="0"/>
              <a:t> </a:t>
            </a:r>
            <a:r>
              <a:rPr lang="ru-RU" b="1" dirty="0" smtClean="0"/>
              <a:t>(</a:t>
            </a:r>
            <a:r>
              <a:rPr lang="en-US" b="1" dirty="0" smtClean="0"/>
              <a:t>Show all Subtotals at Bottom of Group</a:t>
            </a:r>
            <a:r>
              <a:rPr lang="ru-RU" b="1" dirty="0" smtClean="0"/>
              <a:t>): </a:t>
            </a:r>
            <a:r>
              <a:rPr lang="ru-RU" dirty="0" smtClean="0"/>
              <a:t>если выбрана данная опция, то при включенном макете отчета в табличной форме, промежуточные итоги отображаться в сводной таблице не будут</a:t>
            </a:r>
          </a:p>
          <a:p>
            <a:r>
              <a:rPr lang="ru-RU" b="1" dirty="0" smtClean="0"/>
              <a:t>Показывать все промежуточные итоги в заголовке группы</a:t>
            </a:r>
            <a:r>
              <a:rPr lang="en-US" b="1" dirty="0" smtClean="0"/>
              <a:t> </a:t>
            </a:r>
            <a:r>
              <a:rPr lang="ru-RU" b="1" dirty="0" smtClean="0"/>
              <a:t>(</a:t>
            </a:r>
            <a:r>
              <a:rPr lang="en-US" b="1" dirty="0"/>
              <a:t>Show all Subtotals at </a:t>
            </a:r>
            <a:r>
              <a:rPr lang="en-US" b="1" dirty="0" smtClean="0"/>
              <a:t>Top of Group</a:t>
            </a:r>
            <a:r>
              <a:rPr lang="ru-RU" b="1" dirty="0" smtClean="0"/>
              <a:t>)</a:t>
            </a:r>
            <a:r>
              <a:rPr lang="ru-RU" dirty="0" smtClean="0"/>
              <a:t>: </a:t>
            </a:r>
            <a:r>
              <a:rPr lang="ru-RU" dirty="0"/>
              <a:t>если выбрана данная опция, то при включенном макете отчета в </a:t>
            </a:r>
            <a:r>
              <a:rPr lang="ru-RU" dirty="0" smtClean="0"/>
              <a:t>форме структуры, </a:t>
            </a:r>
            <a:r>
              <a:rPr lang="ru-RU" dirty="0"/>
              <a:t>промежуточные итоги отображаться в сводной таблице не </a:t>
            </a:r>
            <a:r>
              <a:rPr lang="ru-RU" dirty="0" smtClean="0"/>
              <a:t>будут</a:t>
            </a:r>
            <a:endParaRPr lang="ru-RU" dirty="0"/>
          </a:p>
        </p:txBody>
      </p:sp>
    </p:spTree>
    <p:extLst>
      <p:ext uri="{BB962C8B-B14F-4D97-AF65-F5344CB8AC3E}">
        <p14:creationId xmlns:p14="http://schemas.microsoft.com/office/powerpoint/2010/main" val="2958234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Ссылки на ячейки других листов другой книги</a:t>
            </a:r>
            <a:endParaRPr lang="ru-RU" dirty="0"/>
          </a:p>
        </p:txBody>
      </p:sp>
      <p:grpSp>
        <p:nvGrpSpPr>
          <p:cNvPr id="5" name="Группа 4"/>
          <p:cNvGrpSpPr/>
          <p:nvPr/>
        </p:nvGrpSpPr>
        <p:grpSpPr>
          <a:xfrm>
            <a:off x="874713" y="1081053"/>
            <a:ext cx="10585450" cy="5394960"/>
            <a:chOff x="868432" y="865392"/>
            <a:chExt cx="10283286" cy="5394960"/>
          </a:xfrm>
        </p:grpSpPr>
        <p:sp>
          <p:nvSpPr>
            <p:cNvPr id="3" name="TextBox 2"/>
            <p:cNvSpPr txBox="1"/>
            <p:nvPr/>
          </p:nvSpPr>
          <p:spPr>
            <a:xfrm>
              <a:off x="868432" y="865392"/>
              <a:ext cx="10283286" cy="4787264"/>
            </a:xfrm>
            <a:prstGeom prst="rect">
              <a:avLst/>
            </a:prstGeom>
            <a:noFill/>
          </p:spPr>
          <p:txBody>
            <a:bodyPr wrap="square" rtlCol="0">
              <a:noAutofit/>
            </a:bodyPr>
            <a:lstStyle/>
            <a:p>
              <a:pPr lvl="0"/>
              <a:r>
                <a:rPr lang="ru-RU" b="1" dirty="0" smtClean="0"/>
                <a:t>Алгоритм действия при использования ССЫЛКИ на ячейки листов ДРУГОЙ книги:</a:t>
              </a:r>
              <a:endParaRPr lang="ru-RU" b="1" dirty="0"/>
            </a:p>
            <a:p>
              <a:pPr marL="800100" lvl="1" indent="-342900">
                <a:buFont typeface="Wingdings" panose="05000000000000000000" pitchFamily="2" charset="2"/>
                <a:buChar char="§"/>
              </a:pPr>
              <a:r>
                <a:rPr lang="ru-RU" dirty="0"/>
                <a:t>Файл, который участвует в расчетах должен быть ОТКРЫТ!!!</a:t>
              </a:r>
            </a:p>
            <a:p>
              <a:pPr marL="800100" lvl="1" indent="-342900">
                <a:buFont typeface="Wingdings" panose="05000000000000000000" pitchFamily="2" charset="2"/>
                <a:buChar char="§"/>
              </a:pPr>
              <a:r>
                <a:rPr lang="ru-RU" dirty="0" smtClean="0"/>
                <a:t>Установить «=»</a:t>
              </a:r>
            </a:p>
            <a:p>
              <a:pPr marL="800100" lvl="1" indent="-342900">
                <a:buFont typeface="Wingdings" panose="05000000000000000000" pitchFamily="2" charset="2"/>
                <a:buChar char="§"/>
              </a:pPr>
              <a:r>
                <a:rPr lang="ru-RU" dirty="0" smtClean="0"/>
                <a:t>Создать ссылку на нужную </a:t>
              </a:r>
              <a:r>
                <a:rPr lang="ru-RU" dirty="0"/>
                <a:t>ячейку или использовать нужное числовое значение</a:t>
              </a:r>
            </a:p>
            <a:p>
              <a:pPr marL="800100" lvl="1" indent="-342900">
                <a:buFont typeface="Wingdings" panose="05000000000000000000" pitchFamily="2" charset="2"/>
                <a:buChar char="§"/>
              </a:pPr>
              <a:r>
                <a:rPr lang="ru-RU" dirty="0" smtClean="0"/>
                <a:t>Левой клавишей мышки </a:t>
              </a:r>
              <a:r>
                <a:rPr lang="ru-RU" dirty="0"/>
                <a:t>перейти на </a:t>
              </a:r>
              <a:r>
                <a:rPr lang="ru-RU" dirty="0" smtClean="0"/>
                <a:t>открытый ФАЙЛ</a:t>
              </a:r>
              <a:endParaRPr lang="ru-RU" dirty="0"/>
            </a:p>
            <a:p>
              <a:pPr marL="800100" lvl="1" indent="-342900">
                <a:buFont typeface="Wingdings" panose="05000000000000000000" pitchFamily="2" charset="2"/>
                <a:buChar char="§"/>
              </a:pPr>
              <a:r>
                <a:rPr lang="ru-RU" dirty="0" smtClean="0"/>
                <a:t>Левой клавишей мышки </a:t>
              </a:r>
              <a:r>
                <a:rPr lang="ru-RU" dirty="0"/>
                <a:t>выбрать лист в файле </a:t>
              </a:r>
              <a:r>
                <a:rPr lang="ru-RU" dirty="0" smtClean="0"/>
                <a:t>для перехода, на котором располагаются необходимые данные для их участия в формуле</a:t>
              </a:r>
              <a:endParaRPr lang="ru-RU" dirty="0"/>
            </a:p>
            <a:p>
              <a:pPr marL="800100" lvl="1" indent="-342900">
                <a:buFont typeface="Wingdings" panose="05000000000000000000" pitchFamily="2" charset="2"/>
                <a:buChar char="§"/>
              </a:pPr>
              <a:r>
                <a:rPr lang="ru-RU" dirty="0" smtClean="0"/>
                <a:t>Левой клавишей мышки </a:t>
              </a:r>
              <a:r>
                <a:rPr lang="ru-RU" dirty="0"/>
                <a:t>выбрать нужную ячейку (изначально будет в абсолютном типе ссылке</a:t>
              </a:r>
              <a:r>
                <a:rPr lang="ru-RU" dirty="0" smtClean="0"/>
                <a:t>)</a:t>
              </a:r>
            </a:p>
            <a:p>
              <a:pPr marL="800100" lvl="1" indent="-342900">
                <a:buFont typeface="Wingdings" panose="05000000000000000000" pitchFamily="2" charset="2"/>
                <a:buChar char="§"/>
              </a:pPr>
              <a:r>
                <a:rPr lang="ru-RU" dirty="0"/>
                <a:t>Следует обратить внимание на синтаксис формулы (на знаки, участвующие в формуле</a:t>
              </a:r>
              <a:r>
                <a:rPr lang="ru-RU" dirty="0" smtClean="0"/>
                <a:t>)</a:t>
              </a:r>
            </a:p>
            <a:p>
              <a:pPr marL="1257300" lvl="2" indent="-342900">
                <a:buFont typeface="Wingdings" panose="05000000000000000000" pitchFamily="2" charset="2"/>
                <a:buChar char="Ø"/>
              </a:pPr>
              <a:r>
                <a:rPr lang="ru-RU" dirty="0" smtClean="0"/>
                <a:t>Имя файла-перехода имеет слева и справа квадратные скобки</a:t>
              </a:r>
            </a:p>
            <a:p>
              <a:pPr marL="1257300" lvl="2" indent="-342900">
                <a:buFont typeface="Wingdings" panose="05000000000000000000" pitchFamily="2" charset="2"/>
                <a:buChar char="Ø"/>
              </a:pPr>
              <a:r>
                <a:rPr lang="ru-RU" dirty="0" smtClean="0"/>
                <a:t>В конце первой части имени файла-перехода указывается расширение типа файла (*.</a:t>
              </a:r>
              <a:r>
                <a:rPr lang="en-US" dirty="0" err="1" smtClean="0"/>
                <a:t>xlsx</a:t>
              </a:r>
              <a:r>
                <a:rPr lang="en-US" dirty="0" smtClean="0"/>
                <a:t>)</a:t>
              </a:r>
              <a:endParaRPr lang="ru-RU" dirty="0"/>
            </a:p>
            <a:p>
              <a:pPr marL="1257300" lvl="2" indent="-342900">
                <a:buFont typeface="Wingdings" panose="05000000000000000000" pitchFamily="2" charset="2"/>
                <a:buChar char="Ø"/>
              </a:pPr>
              <a:r>
                <a:rPr lang="ru-RU" dirty="0" smtClean="0"/>
                <a:t>После имени файла-перехода указано имя листа-перехода</a:t>
              </a:r>
            </a:p>
            <a:p>
              <a:pPr marL="1257300" lvl="2" indent="-342900">
                <a:buFont typeface="Wingdings" panose="05000000000000000000" pitchFamily="2" charset="2"/>
                <a:buChar char="Ø"/>
              </a:pPr>
              <a:r>
                <a:rPr lang="ru-RU" dirty="0" smtClean="0"/>
                <a:t>И имя файла-перехода, и имя листа-перехода образуют некое единое пространство, которое слева и справа имеют знаки апострофа</a:t>
              </a:r>
            </a:p>
            <a:p>
              <a:pPr marL="1257300" lvl="2" indent="-342900">
                <a:buFont typeface="Wingdings" panose="05000000000000000000" pitchFamily="2" charset="2"/>
                <a:buChar char="Ø"/>
              </a:pPr>
              <a:r>
                <a:rPr lang="ru-RU" dirty="0" smtClean="0"/>
                <a:t>После </a:t>
              </a:r>
              <a:r>
                <a:rPr lang="ru-RU" dirty="0"/>
                <a:t>имени </a:t>
              </a:r>
              <a:r>
                <a:rPr lang="ru-RU" dirty="0" smtClean="0"/>
                <a:t>листа и правым знаком апострофа </a:t>
              </a:r>
              <a:r>
                <a:rPr lang="ru-RU" dirty="0"/>
                <a:t>обязательным </a:t>
              </a:r>
              <a:r>
                <a:rPr lang="ru-RU" dirty="0" smtClean="0"/>
                <a:t>является </a:t>
              </a:r>
              <a:r>
                <a:rPr lang="ru-RU" dirty="0"/>
                <a:t>восклицательный знак</a:t>
              </a:r>
            </a:p>
            <a:p>
              <a:pPr marL="800100" lvl="1" indent="-342900">
                <a:buFont typeface="Wingdings" panose="05000000000000000000" pitchFamily="2" charset="2"/>
                <a:buChar char="§"/>
              </a:pPr>
              <a:r>
                <a:rPr lang="en-US" dirty="0" smtClean="0"/>
                <a:t>Enter </a:t>
              </a:r>
              <a:r>
                <a:rPr lang="en-US" dirty="0"/>
                <a:t>(</a:t>
              </a:r>
              <a:r>
                <a:rPr lang="en-US" dirty="0" err="1"/>
                <a:t>Ctrl+Enter</a:t>
              </a:r>
              <a:r>
                <a:rPr lang="en-US" dirty="0"/>
                <a:t>)</a:t>
              </a:r>
              <a:endParaRPr lang="ru-RU" dirty="0"/>
            </a:p>
            <a:p>
              <a:endParaRPr lang="ru-RU"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8358" y="5209118"/>
              <a:ext cx="7259704" cy="1051234"/>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61323894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Работа со сводными таблицами. Результат работы команд на вкладке Конструктор (</a:t>
            </a:r>
            <a:r>
              <a:rPr lang="en-US" dirty="0" smtClean="0"/>
              <a:t>Design</a:t>
            </a:r>
            <a:r>
              <a:rPr lang="ru-RU" dirty="0" smtClean="0"/>
              <a:t>)</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941" y="1649923"/>
            <a:ext cx="10058398" cy="37010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553074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Работа со сводной таблицей. Работа на вкладке Анализ (</a:t>
            </a:r>
            <a:r>
              <a:rPr lang="en-US" dirty="0" smtClean="0"/>
              <a:t>Analyze</a:t>
            </a:r>
            <a:r>
              <a:rPr lang="ru-RU" dirty="0" smtClean="0"/>
              <a:t>)</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713" y="1087325"/>
            <a:ext cx="10585450" cy="1336944"/>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457200" y="2501660"/>
            <a:ext cx="11352361" cy="4185761"/>
          </a:xfrm>
          <a:prstGeom prst="rect">
            <a:avLst/>
          </a:prstGeom>
          <a:noFill/>
        </p:spPr>
        <p:txBody>
          <a:bodyPr wrap="square" rtlCol="0">
            <a:spAutoFit/>
          </a:bodyPr>
          <a:lstStyle/>
          <a:p>
            <a:r>
              <a:rPr lang="ru-RU" sz="1400" b="1" dirty="0" smtClean="0"/>
              <a:t>Сводная таблица</a:t>
            </a:r>
            <a:r>
              <a:rPr lang="en-US" sz="1400" b="1" dirty="0" smtClean="0"/>
              <a:t> </a:t>
            </a:r>
            <a:r>
              <a:rPr lang="ru-RU" sz="1400" b="1" dirty="0" smtClean="0"/>
              <a:t>(</a:t>
            </a:r>
            <a:r>
              <a:rPr lang="en-US" sz="1400" b="1" dirty="0" smtClean="0"/>
              <a:t>PivotTable</a:t>
            </a:r>
            <a:r>
              <a:rPr lang="ru-RU" sz="1400" b="1" dirty="0" smtClean="0"/>
              <a:t>): </a:t>
            </a:r>
            <a:r>
              <a:rPr lang="ru-RU" sz="1400" dirty="0" smtClean="0"/>
              <a:t>присвоить пользовательское имя сводной таблицы, а также задать параметры настройки сводной таблицы</a:t>
            </a:r>
          </a:p>
          <a:p>
            <a:r>
              <a:rPr lang="ru-RU" sz="1400" b="1" dirty="0" smtClean="0"/>
              <a:t>Активное поле</a:t>
            </a:r>
            <a:r>
              <a:rPr lang="en-US" sz="1400" b="1" dirty="0" smtClean="0"/>
              <a:t> </a:t>
            </a:r>
            <a:r>
              <a:rPr lang="ru-RU" sz="1400" b="1" dirty="0" smtClean="0"/>
              <a:t>(</a:t>
            </a:r>
            <a:r>
              <a:rPr lang="en-US" sz="1400" b="1" dirty="0" smtClean="0"/>
              <a:t>Active Field</a:t>
            </a:r>
            <a:r>
              <a:rPr lang="ru-RU" sz="1400" b="1" dirty="0" smtClean="0"/>
              <a:t>): </a:t>
            </a:r>
            <a:r>
              <a:rPr lang="ru-RU" sz="1400" dirty="0" smtClean="0"/>
              <a:t>Параметры поля (</a:t>
            </a:r>
            <a:r>
              <a:rPr lang="en-US" sz="1400" dirty="0" smtClean="0"/>
              <a:t>Field Settings</a:t>
            </a:r>
            <a:r>
              <a:rPr lang="ru-RU" sz="1400" dirty="0" smtClean="0"/>
              <a:t>), Детализировать (</a:t>
            </a:r>
            <a:r>
              <a:rPr lang="en-US" sz="1400" dirty="0" smtClean="0"/>
              <a:t>Drill Down</a:t>
            </a:r>
            <a:r>
              <a:rPr lang="ru-RU" sz="1400" dirty="0" smtClean="0"/>
              <a:t>), Поднять(</a:t>
            </a:r>
            <a:r>
              <a:rPr lang="en-US" sz="1400" dirty="0" smtClean="0"/>
              <a:t>Drill Up</a:t>
            </a:r>
            <a:r>
              <a:rPr lang="ru-RU" sz="1400" dirty="0" smtClean="0"/>
              <a:t>), Развернуть поле (</a:t>
            </a:r>
            <a:r>
              <a:rPr lang="en-US" sz="1400" dirty="0" smtClean="0"/>
              <a:t>Expand Field</a:t>
            </a:r>
            <a:r>
              <a:rPr lang="ru-RU" sz="1400" dirty="0" smtClean="0"/>
              <a:t>), Свернуть поле (</a:t>
            </a:r>
            <a:r>
              <a:rPr lang="en-US" sz="1400" dirty="0" smtClean="0"/>
              <a:t>Collapse Field</a:t>
            </a:r>
            <a:r>
              <a:rPr lang="ru-RU" sz="1400" dirty="0" smtClean="0"/>
              <a:t>)</a:t>
            </a:r>
          </a:p>
          <a:p>
            <a:r>
              <a:rPr lang="ru-RU" sz="1400" b="1" dirty="0" smtClean="0"/>
              <a:t>Группировать</a:t>
            </a:r>
            <a:r>
              <a:rPr lang="en-US" sz="1400" b="1" dirty="0" smtClean="0"/>
              <a:t> </a:t>
            </a:r>
            <a:r>
              <a:rPr lang="ru-RU" sz="1400" dirty="0" smtClean="0"/>
              <a:t>(</a:t>
            </a:r>
            <a:r>
              <a:rPr lang="en-US" sz="1400" dirty="0" smtClean="0"/>
              <a:t>Group</a:t>
            </a:r>
            <a:r>
              <a:rPr lang="ru-RU" sz="1400" dirty="0" smtClean="0"/>
              <a:t>): возможно произвести группировку по следующим данным: дата, числа, текст  - инструментом Группировка по выделенном (</a:t>
            </a:r>
            <a:r>
              <a:rPr lang="en-US" sz="1400" dirty="0" smtClean="0"/>
              <a:t>Group Selection</a:t>
            </a:r>
            <a:r>
              <a:rPr lang="ru-RU" sz="1400" dirty="0" smtClean="0"/>
              <a:t>), также возможно отказаться от группировки командой Разгруппировать (</a:t>
            </a:r>
            <a:r>
              <a:rPr lang="en-US" sz="1400" dirty="0" smtClean="0"/>
              <a:t>Ungroup</a:t>
            </a:r>
            <a:r>
              <a:rPr lang="ru-RU" sz="1400" dirty="0" smtClean="0"/>
              <a:t>), команда Группировка по полю (</a:t>
            </a:r>
            <a:r>
              <a:rPr lang="en-US" sz="1400" dirty="0" smtClean="0"/>
              <a:t>Group Field</a:t>
            </a:r>
            <a:r>
              <a:rPr lang="ru-RU" sz="1400" dirty="0" smtClean="0"/>
              <a:t>)  позволяет группировать даты и числа</a:t>
            </a:r>
          </a:p>
          <a:p>
            <a:r>
              <a:rPr lang="ru-RU" sz="1400" b="1" dirty="0" smtClean="0"/>
              <a:t>Фильтр</a:t>
            </a:r>
            <a:r>
              <a:rPr lang="ru-RU" sz="1400" dirty="0" smtClean="0"/>
              <a:t> (</a:t>
            </a:r>
            <a:r>
              <a:rPr lang="en-US" sz="1400" dirty="0" smtClean="0"/>
              <a:t>Filter</a:t>
            </a:r>
            <a:r>
              <a:rPr lang="ru-RU" sz="1400" dirty="0" smtClean="0"/>
              <a:t>): опция в версиях 2013/2016 предлагает Вставить срез (</a:t>
            </a:r>
            <a:r>
              <a:rPr lang="en-US" sz="1400" dirty="0" smtClean="0"/>
              <a:t>Insert Slicer</a:t>
            </a:r>
            <a:r>
              <a:rPr lang="ru-RU" sz="1400" dirty="0" smtClean="0"/>
              <a:t>), опция в версии 2016 предлагает Вставить временную шкалу (</a:t>
            </a:r>
            <a:r>
              <a:rPr lang="en-US" sz="1400" dirty="0" smtClean="0"/>
              <a:t>Insert TimeLine</a:t>
            </a:r>
            <a:r>
              <a:rPr lang="ru-RU" sz="1400" dirty="0" smtClean="0"/>
              <a:t>), опция Подключения к фильтрам (</a:t>
            </a:r>
            <a:r>
              <a:rPr lang="en-US" sz="1400" dirty="0" smtClean="0"/>
              <a:t>Filter Connections</a:t>
            </a:r>
            <a:r>
              <a:rPr lang="ru-RU" sz="1400" dirty="0" smtClean="0"/>
              <a:t>) позволяет пользователю подключиться к фильтрам</a:t>
            </a:r>
          </a:p>
          <a:p>
            <a:r>
              <a:rPr lang="ru-RU" sz="1400" b="1" dirty="0" smtClean="0"/>
              <a:t>Данные</a:t>
            </a:r>
            <a:r>
              <a:rPr lang="ru-RU" sz="1400" dirty="0" smtClean="0"/>
              <a:t> (</a:t>
            </a:r>
            <a:r>
              <a:rPr lang="en-US" sz="1400" dirty="0" smtClean="0"/>
              <a:t>Data</a:t>
            </a:r>
            <a:r>
              <a:rPr lang="ru-RU" sz="1400" dirty="0" smtClean="0"/>
              <a:t>): опция Обновить (</a:t>
            </a:r>
            <a:r>
              <a:rPr lang="en-US" sz="1400" dirty="0" smtClean="0"/>
              <a:t>Refresh</a:t>
            </a:r>
            <a:r>
              <a:rPr lang="ru-RU" sz="1400" dirty="0" smtClean="0"/>
              <a:t>) позволяет пользователю обновить данные, при добавлении данных в таблицу, на базе которой создана сводная таблица, опция Источник данных (</a:t>
            </a:r>
            <a:r>
              <a:rPr lang="en-US" sz="1400" dirty="0" smtClean="0"/>
              <a:t>Change Data Source</a:t>
            </a:r>
            <a:r>
              <a:rPr lang="ru-RU" sz="1400" dirty="0" smtClean="0"/>
              <a:t>) позволяет пользователю изменять диапазон данных в основной таблице, для которой создана сводная таблица</a:t>
            </a:r>
          </a:p>
          <a:p>
            <a:r>
              <a:rPr lang="ru-RU" sz="1400" b="1" dirty="0" smtClean="0"/>
              <a:t>Действия</a:t>
            </a:r>
            <a:r>
              <a:rPr lang="ru-RU" sz="1400" dirty="0" smtClean="0"/>
              <a:t> (</a:t>
            </a:r>
            <a:r>
              <a:rPr lang="en-US" sz="1400" dirty="0" smtClean="0"/>
              <a:t>Actions</a:t>
            </a:r>
            <a:r>
              <a:rPr lang="ru-RU" sz="1400" dirty="0" smtClean="0"/>
              <a:t>): опция Очистить (</a:t>
            </a:r>
            <a:r>
              <a:rPr lang="en-US" sz="1400" dirty="0" smtClean="0"/>
              <a:t>Clear</a:t>
            </a:r>
            <a:r>
              <a:rPr lang="ru-RU" sz="1400" dirty="0" smtClean="0"/>
              <a:t>) позволяет очистить всю зону макета или только фильтры, опция Выделить (</a:t>
            </a:r>
            <a:r>
              <a:rPr lang="en-US" sz="1400" dirty="0" smtClean="0"/>
              <a:t>Select</a:t>
            </a:r>
            <a:r>
              <a:rPr lang="ru-RU" sz="1400" dirty="0" smtClean="0"/>
              <a:t>) позволяет выделить всю зону макета для выполнения дальнейших действий, опция Переместить (</a:t>
            </a:r>
            <a:r>
              <a:rPr lang="en-US" sz="1400" dirty="0" smtClean="0"/>
              <a:t>Move PivotTable</a:t>
            </a:r>
            <a:r>
              <a:rPr lang="ru-RU" sz="1400" dirty="0" smtClean="0"/>
              <a:t>) позволяет переместить сводную таблицу в другой диапазон</a:t>
            </a:r>
          </a:p>
          <a:p>
            <a:r>
              <a:rPr lang="ru-RU" sz="1400" b="1" dirty="0" smtClean="0"/>
              <a:t>Вычисления </a:t>
            </a:r>
            <a:r>
              <a:rPr lang="ru-RU" sz="1400" dirty="0" smtClean="0"/>
              <a:t>(</a:t>
            </a:r>
            <a:r>
              <a:rPr lang="en-US" sz="1400" dirty="0" smtClean="0"/>
              <a:t>Calculations</a:t>
            </a:r>
            <a:r>
              <a:rPr lang="ru-RU" sz="1400" dirty="0" smtClean="0"/>
              <a:t>): позволяет добавлять в сводную таблицу Вычисляемое поле (</a:t>
            </a:r>
            <a:r>
              <a:rPr lang="en-US" sz="1400" dirty="0" smtClean="0"/>
              <a:t>Calculated Field</a:t>
            </a:r>
            <a:r>
              <a:rPr lang="ru-RU" sz="1400" dirty="0" smtClean="0"/>
              <a:t>) и Вычисляемый объект (</a:t>
            </a:r>
            <a:r>
              <a:rPr lang="en-US" sz="1400" dirty="0" smtClean="0"/>
              <a:t>Calculated Item</a:t>
            </a:r>
            <a:r>
              <a:rPr lang="ru-RU" sz="1400" dirty="0" smtClean="0"/>
              <a:t>), просматривать Порядок вычисления (</a:t>
            </a:r>
            <a:r>
              <a:rPr lang="en-US" sz="1400" dirty="0" smtClean="0"/>
              <a:t>Solve Order</a:t>
            </a:r>
            <a:r>
              <a:rPr lang="ru-RU" sz="1400" dirty="0" smtClean="0"/>
              <a:t>) и Вывести формулу (</a:t>
            </a:r>
            <a:r>
              <a:rPr lang="en-US" sz="1400" dirty="0" smtClean="0"/>
              <a:t>List Formulas</a:t>
            </a:r>
            <a:r>
              <a:rPr lang="ru-RU" sz="1400" dirty="0" smtClean="0"/>
              <a:t>) в ячейку</a:t>
            </a:r>
          </a:p>
          <a:p>
            <a:r>
              <a:rPr lang="ru-RU" sz="1400" b="1" dirty="0" smtClean="0"/>
              <a:t>Сервис</a:t>
            </a:r>
            <a:r>
              <a:rPr lang="ru-RU" sz="1400" dirty="0" smtClean="0"/>
              <a:t> (</a:t>
            </a:r>
            <a:r>
              <a:rPr lang="en-US" sz="1400" dirty="0" smtClean="0"/>
              <a:t>Tools</a:t>
            </a:r>
            <a:r>
              <a:rPr lang="ru-RU" sz="1400" dirty="0" smtClean="0"/>
              <a:t>): позволяет строить Сводные диаграммы (</a:t>
            </a:r>
            <a:r>
              <a:rPr lang="en-US" sz="1400" dirty="0" smtClean="0"/>
              <a:t>PivotChart</a:t>
            </a:r>
            <a:r>
              <a:rPr lang="ru-RU" sz="1400" dirty="0" smtClean="0"/>
              <a:t>)</a:t>
            </a:r>
          </a:p>
          <a:p>
            <a:r>
              <a:rPr lang="ru-RU" sz="1400" b="1" dirty="0" smtClean="0"/>
              <a:t>Показать</a:t>
            </a:r>
            <a:r>
              <a:rPr lang="ru-RU" sz="1400" dirty="0" smtClean="0"/>
              <a:t> (</a:t>
            </a:r>
            <a:r>
              <a:rPr lang="en-US" sz="1400" dirty="0" smtClean="0"/>
              <a:t>Show</a:t>
            </a:r>
            <a:r>
              <a:rPr lang="ru-RU" sz="1400" dirty="0" smtClean="0"/>
              <a:t>): позволяет </a:t>
            </a:r>
            <a:r>
              <a:rPr lang="ru-RU" sz="1400" dirty="0" err="1" smtClean="0"/>
              <a:t>вкл</a:t>
            </a:r>
            <a:r>
              <a:rPr lang="ru-RU" sz="1400" dirty="0" smtClean="0"/>
              <a:t>/</a:t>
            </a:r>
            <a:r>
              <a:rPr lang="ru-RU" sz="1400" dirty="0" err="1" smtClean="0"/>
              <a:t>откл</a:t>
            </a:r>
            <a:r>
              <a:rPr lang="ru-RU" sz="1400" dirty="0" smtClean="0"/>
              <a:t> опции Список полей (</a:t>
            </a:r>
            <a:r>
              <a:rPr lang="en-US" sz="1400" dirty="0" smtClean="0"/>
              <a:t>Field List</a:t>
            </a:r>
            <a:r>
              <a:rPr lang="ru-RU" sz="1400" dirty="0" smtClean="0"/>
              <a:t>), Кнопки +/- (</a:t>
            </a:r>
            <a:r>
              <a:rPr lang="en-US" sz="1400" dirty="0" smtClean="0"/>
              <a:t>+/- Buttons</a:t>
            </a:r>
            <a:r>
              <a:rPr lang="ru-RU" sz="1400" dirty="0" smtClean="0"/>
              <a:t>), Заголовки полей (</a:t>
            </a:r>
            <a:r>
              <a:rPr lang="en-US" sz="1400" dirty="0" smtClean="0"/>
              <a:t>Field Headers</a:t>
            </a:r>
            <a:r>
              <a:rPr lang="ru-RU" sz="1400" dirty="0" smtClean="0"/>
              <a:t>)</a:t>
            </a:r>
          </a:p>
          <a:p>
            <a:r>
              <a:rPr lang="ru-RU" sz="1400" dirty="0" smtClean="0"/>
              <a:t>В следующих слайдах подробнее рассмотрим возможности каждой из перечисленных групп</a:t>
            </a:r>
          </a:p>
        </p:txBody>
      </p:sp>
    </p:spTree>
    <p:extLst>
      <p:ext uri="{BB962C8B-B14F-4D97-AF65-F5344CB8AC3E}">
        <p14:creationId xmlns:p14="http://schemas.microsoft.com/office/powerpoint/2010/main" val="24590204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Работа со сводными таблицами. Группа Показать ()</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35" y="1261684"/>
            <a:ext cx="9714286" cy="1142857"/>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247955" y="2623275"/>
            <a:ext cx="4848045" cy="3416320"/>
          </a:xfrm>
          <a:prstGeom prst="rect">
            <a:avLst/>
          </a:prstGeom>
          <a:noFill/>
        </p:spPr>
        <p:txBody>
          <a:bodyPr wrap="square" rtlCol="0">
            <a:spAutoFit/>
          </a:bodyPr>
          <a:lstStyle/>
          <a:p>
            <a:r>
              <a:rPr lang="ru-RU" b="1" dirty="0" smtClean="0"/>
              <a:t>Список полей </a:t>
            </a:r>
            <a:r>
              <a:rPr lang="ru-RU" dirty="0" smtClean="0"/>
              <a:t>(</a:t>
            </a:r>
            <a:r>
              <a:rPr lang="en-US" dirty="0" smtClean="0"/>
              <a:t>Field </a:t>
            </a:r>
            <a:r>
              <a:rPr lang="en-US" dirty="0"/>
              <a:t>List</a:t>
            </a:r>
            <a:r>
              <a:rPr lang="ru-RU" dirty="0" smtClean="0"/>
              <a:t>): в случае, если данная опция отключена, пользователь не будет видеть зоны </a:t>
            </a:r>
            <a:r>
              <a:rPr lang="ru-RU" b="1" dirty="0" smtClean="0"/>
              <a:t>Поля сводной таблицы (</a:t>
            </a:r>
            <a:r>
              <a:rPr lang="en-US" b="1" dirty="0" smtClean="0"/>
              <a:t>PivotTable List</a:t>
            </a:r>
            <a:r>
              <a:rPr lang="ru-RU" b="1" dirty="0" smtClean="0"/>
              <a:t>) </a:t>
            </a:r>
            <a:r>
              <a:rPr lang="ru-RU" dirty="0" smtClean="0"/>
              <a:t>и наоборот. </a:t>
            </a:r>
          </a:p>
          <a:p>
            <a:r>
              <a:rPr lang="ru-RU" b="1" dirty="0" smtClean="0"/>
              <a:t>Кнопки +/- </a:t>
            </a:r>
            <a:r>
              <a:rPr lang="ru-RU" dirty="0" smtClean="0"/>
              <a:t>(</a:t>
            </a:r>
            <a:r>
              <a:rPr lang="en-US" b="1" dirty="0"/>
              <a:t>+/- Buttons</a:t>
            </a:r>
            <a:r>
              <a:rPr lang="ru-RU" dirty="0" smtClean="0"/>
              <a:t>): не рекомендуется отключать данную опцию, так как пользователь не будет иметь возможность сворачивать/разворачивать группы</a:t>
            </a:r>
          </a:p>
          <a:p>
            <a:r>
              <a:rPr lang="ru-RU" b="1" dirty="0" smtClean="0"/>
              <a:t>Заголовки полей </a:t>
            </a:r>
            <a:r>
              <a:rPr lang="ru-RU" dirty="0" smtClean="0"/>
              <a:t>(</a:t>
            </a:r>
            <a:r>
              <a:rPr lang="en-US" b="1" dirty="0" smtClean="0"/>
              <a:t>Field Headers</a:t>
            </a:r>
            <a:r>
              <a:rPr lang="ru-RU" dirty="0" smtClean="0"/>
              <a:t>): не рекомендуется отключать данную опцию, так как пользователю не будут видны названия (заголовки) полей</a:t>
            </a:r>
          </a:p>
        </p:txBody>
      </p:sp>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867" y="3342364"/>
            <a:ext cx="1892497" cy="1479193"/>
          </a:xfrm>
          <a:prstGeom prst="rect">
            <a:avLst/>
          </a:prstGeom>
          <a:ln>
            <a:noFill/>
          </a:ln>
          <a:effectLst>
            <a:outerShdw blurRad="292100" dist="139700" dir="2700000" algn="tl" rotWithShape="0">
              <a:srgbClr val="333333">
                <a:alpha val="65000"/>
              </a:srgbClr>
            </a:outerShdw>
          </a:effectLst>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228" y="4914977"/>
            <a:ext cx="3977776" cy="10631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16738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Работа со сводными таблицами. Группа Сервис</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713" y="1449388"/>
            <a:ext cx="2134933" cy="1140249"/>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713" y="2731211"/>
            <a:ext cx="10058400" cy="3514127"/>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3232030" y="1449388"/>
            <a:ext cx="7839944" cy="1200329"/>
          </a:xfrm>
          <a:prstGeom prst="rect">
            <a:avLst/>
          </a:prstGeom>
          <a:noFill/>
        </p:spPr>
        <p:txBody>
          <a:bodyPr wrap="square" rtlCol="0">
            <a:spAutoFit/>
          </a:bodyPr>
          <a:lstStyle/>
          <a:p>
            <a:r>
              <a:rPr lang="ru-RU" dirty="0" smtClean="0"/>
              <a:t>Сводная диаграмма строится ко всем данным, которые отображаются в сводной таблице</a:t>
            </a:r>
          </a:p>
          <a:p>
            <a:r>
              <a:rPr lang="ru-RU" dirty="0" smtClean="0"/>
              <a:t>Анализ (</a:t>
            </a:r>
            <a:r>
              <a:rPr lang="en-US" dirty="0" smtClean="0"/>
              <a:t>Analyze</a:t>
            </a:r>
            <a:r>
              <a:rPr lang="ru-RU" dirty="0" smtClean="0"/>
              <a:t>) – Сервис (</a:t>
            </a:r>
            <a:r>
              <a:rPr lang="en-US" dirty="0" smtClean="0"/>
              <a:t>Tools</a:t>
            </a:r>
            <a:r>
              <a:rPr lang="ru-RU" dirty="0" smtClean="0"/>
              <a:t>) – Сводная диаграмма (</a:t>
            </a:r>
            <a:r>
              <a:rPr lang="en-US" dirty="0" smtClean="0"/>
              <a:t>PivotChart</a:t>
            </a:r>
            <a:r>
              <a:rPr lang="ru-RU" dirty="0" smtClean="0"/>
              <a:t>) – Выбрать тип диаграммы - ОК</a:t>
            </a:r>
          </a:p>
        </p:txBody>
      </p:sp>
    </p:spTree>
    <p:extLst>
      <p:ext uri="{BB962C8B-B14F-4D97-AF65-F5344CB8AC3E}">
        <p14:creationId xmlns:p14="http://schemas.microsoft.com/office/powerpoint/2010/main" val="27034288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Работа со сводной таблицей. Работа со сводной диаграммой</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2183" y="1538467"/>
            <a:ext cx="6947634" cy="43415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67065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Работа со сводной таблицей. </a:t>
            </a:r>
            <a:r>
              <a:rPr lang="ru-RU" dirty="0" smtClean="0"/>
              <a:t>Работа со сводной диаграммой. Вкладка Конструктор (</a:t>
            </a:r>
            <a:r>
              <a:rPr lang="en-US" dirty="0" smtClean="0"/>
              <a:t>Design</a:t>
            </a:r>
            <a:r>
              <a:rPr lang="ru-RU" dirty="0" smtClean="0"/>
              <a:t>)</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680" y="1449388"/>
            <a:ext cx="10058400" cy="1241283"/>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066799" y="2810178"/>
            <a:ext cx="10058401" cy="3564743"/>
          </a:xfrm>
          <a:prstGeom prst="rect">
            <a:avLst/>
          </a:prstGeom>
          <a:noFill/>
        </p:spPr>
        <p:txBody>
          <a:bodyPr wrap="square" rtlCol="0">
            <a:noAutofit/>
          </a:bodyPr>
          <a:lstStyle/>
          <a:p>
            <a:r>
              <a:rPr lang="ru-RU" sz="1600" dirty="0" smtClean="0"/>
              <a:t>Обработка сводной диаграммы осуществляется на трех контекстуальных вкладках: </a:t>
            </a:r>
            <a:r>
              <a:rPr lang="ru-RU" sz="1600" b="1" dirty="0" smtClean="0"/>
              <a:t>Анализировать</a:t>
            </a:r>
            <a:r>
              <a:rPr lang="ru-RU" sz="1600" dirty="0" smtClean="0"/>
              <a:t> </a:t>
            </a:r>
            <a:r>
              <a:rPr lang="ru-RU" sz="1600" b="1" dirty="0" smtClean="0"/>
              <a:t>(</a:t>
            </a:r>
            <a:r>
              <a:rPr lang="en-US" sz="1600" b="1" dirty="0" smtClean="0"/>
              <a:t>Analyze</a:t>
            </a:r>
            <a:r>
              <a:rPr lang="ru-RU" sz="1600" b="1" dirty="0" smtClean="0"/>
              <a:t>), Конструктор</a:t>
            </a:r>
            <a:r>
              <a:rPr lang="ru-RU" sz="1600" dirty="0" smtClean="0"/>
              <a:t> </a:t>
            </a:r>
            <a:r>
              <a:rPr lang="ru-RU" sz="1600" b="1" dirty="0" smtClean="0"/>
              <a:t>(</a:t>
            </a:r>
            <a:r>
              <a:rPr lang="en-US" sz="1600" b="1" dirty="0" smtClean="0"/>
              <a:t>Design</a:t>
            </a:r>
            <a:r>
              <a:rPr lang="ru-RU" sz="1600" b="1" dirty="0" smtClean="0"/>
              <a:t>), Формат</a:t>
            </a:r>
            <a:r>
              <a:rPr lang="ru-RU" sz="1600" dirty="0" smtClean="0"/>
              <a:t> </a:t>
            </a:r>
            <a:r>
              <a:rPr lang="ru-RU" sz="1600" b="1" dirty="0" smtClean="0"/>
              <a:t>(</a:t>
            </a:r>
            <a:r>
              <a:rPr lang="en-US" sz="1600" b="1" dirty="0" smtClean="0"/>
              <a:t>Format</a:t>
            </a:r>
            <a:r>
              <a:rPr lang="ru-RU" sz="1600" b="1" dirty="0" smtClean="0"/>
              <a:t>).</a:t>
            </a:r>
          </a:p>
          <a:p>
            <a:r>
              <a:rPr lang="ru-RU" sz="1600" b="1" dirty="0" smtClean="0"/>
              <a:t>Конструктор</a:t>
            </a:r>
            <a:r>
              <a:rPr lang="ru-RU" sz="1600" dirty="0" smtClean="0"/>
              <a:t> </a:t>
            </a:r>
            <a:r>
              <a:rPr lang="ru-RU" sz="1600" b="1" dirty="0" smtClean="0"/>
              <a:t>(</a:t>
            </a:r>
            <a:r>
              <a:rPr lang="en-US" sz="1600" b="1" dirty="0" smtClean="0"/>
              <a:t>Design</a:t>
            </a:r>
            <a:r>
              <a:rPr lang="ru-RU" sz="1600" b="1" dirty="0" smtClean="0"/>
              <a:t>) </a:t>
            </a:r>
          </a:p>
          <a:p>
            <a:r>
              <a:rPr lang="ru-RU" sz="1600" b="1" dirty="0" smtClean="0"/>
              <a:t>Макеты</a:t>
            </a:r>
            <a:r>
              <a:rPr lang="ru-RU" sz="1600" dirty="0" smtClean="0"/>
              <a:t> </a:t>
            </a:r>
            <a:r>
              <a:rPr lang="ru-RU" sz="1600" b="1" dirty="0" smtClean="0"/>
              <a:t>диаграмм</a:t>
            </a:r>
            <a:r>
              <a:rPr lang="ru-RU" sz="1600" dirty="0" smtClean="0"/>
              <a:t> </a:t>
            </a:r>
            <a:r>
              <a:rPr lang="ru-RU" sz="1600" b="1" dirty="0" smtClean="0"/>
              <a:t>(</a:t>
            </a:r>
            <a:r>
              <a:rPr lang="en-US" sz="1600" b="1" dirty="0" smtClean="0"/>
              <a:t>Charts Layouts</a:t>
            </a:r>
            <a:r>
              <a:rPr lang="ru-RU" sz="1600" b="1" dirty="0" smtClean="0"/>
              <a:t>): </a:t>
            </a:r>
            <a:r>
              <a:rPr lang="ru-RU" sz="1600" dirty="0" smtClean="0"/>
              <a:t>позволяет включать/отключать элементы диаграмм (</a:t>
            </a:r>
            <a:r>
              <a:rPr lang="ru-RU" sz="1600" b="1" dirty="0" smtClean="0"/>
              <a:t>Добавить</a:t>
            </a:r>
            <a:r>
              <a:rPr lang="ru-RU" sz="1600" dirty="0" smtClean="0"/>
              <a:t> </a:t>
            </a:r>
            <a:r>
              <a:rPr lang="ru-RU" sz="1600" b="1" dirty="0" smtClean="0"/>
              <a:t>элемент</a:t>
            </a:r>
            <a:r>
              <a:rPr lang="ru-RU" sz="1600" dirty="0" smtClean="0"/>
              <a:t> </a:t>
            </a:r>
            <a:r>
              <a:rPr lang="ru-RU" sz="1600" b="1" dirty="0" smtClean="0"/>
              <a:t>диаграммы</a:t>
            </a:r>
            <a:r>
              <a:rPr lang="ru-RU" sz="1600" dirty="0" smtClean="0"/>
              <a:t> </a:t>
            </a:r>
            <a:r>
              <a:rPr lang="ru-RU" sz="1600" b="1" dirty="0" smtClean="0"/>
              <a:t>(</a:t>
            </a:r>
            <a:r>
              <a:rPr lang="en-US" sz="1600" b="1" dirty="0" smtClean="0"/>
              <a:t>Add chart element</a:t>
            </a:r>
            <a:r>
              <a:rPr lang="ru-RU" sz="1600" b="1" dirty="0" smtClean="0"/>
              <a:t>) </a:t>
            </a:r>
            <a:r>
              <a:rPr lang="ru-RU" sz="1600" dirty="0" smtClean="0"/>
              <a:t>и использовать заготовки </a:t>
            </a:r>
            <a:r>
              <a:rPr lang="ru-RU" sz="1600" b="1" dirty="0" smtClean="0"/>
              <a:t>экспресс-макетов</a:t>
            </a:r>
            <a:r>
              <a:rPr lang="ru-RU" sz="1600" dirty="0" smtClean="0"/>
              <a:t> </a:t>
            </a:r>
            <a:r>
              <a:rPr lang="ru-RU" sz="1600" b="1" dirty="0" smtClean="0"/>
              <a:t>(</a:t>
            </a:r>
            <a:r>
              <a:rPr lang="en-US" sz="1600" b="1" dirty="0" smtClean="0"/>
              <a:t>Quick Layout</a:t>
            </a:r>
            <a:r>
              <a:rPr lang="ru-RU" sz="1600" b="1" dirty="0" smtClean="0"/>
              <a:t>)</a:t>
            </a:r>
          </a:p>
          <a:p>
            <a:r>
              <a:rPr lang="ru-RU" sz="1600" b="1" dirty="0" smtClean="0"/>
              <a:t>Стили</a:t>
            </a:r>
            <a:r>
              <a:rPr lang="ru-RU" sz="1600" dirty="0" smtClean="0"/>
              <a:t> </a:t>
            </a:r>
            <a:r>
              <a:rPr lang="ru-RU" sz="1600" b="1" dirty="0" smtClean="0"/>
              <a:t>диаграмм</a:t>
            </a:r>
            <a:r>
              <a:rPr lang="ru-RU" sz="1600" dirty="0" smtClean="0"/>
              <a:t> </a:t>
            </a:r>
            <a:r>
              <a:rPr lang="ru-RU" sz="1600" b="1" dirty="0" smtClean="0"/>
              <a:t>(</a:t>
            </a:r>
            <a:r>
              <a:rPr lang="en-US" sz="1600" b="1" dirty="0" smtClean="0"/>
              <a:t>Chart Styles</a:t>
            </a:r>
            <a:r>
              <a:rPr lang="ru-RU" sz="1600" b="1" dirty="0" smtClean="0"/>
              <a:t>): </a:t>
            </a:r>
            <a:r>
              <a:rPr lang="ru-RU" sz="1600" dirty="0" smtClean="0"/>
              <a:t>использовать готовые решения по оформлению диаграмм. Стили диаграмм включают как </a:t>
            </a:r>
            <a:r>
              <a:rPr lang="ru-RU" sz="1600" dirty="0" err="1" smtClean="0"/>
              <a:t>визуализационные</a:t>
            </a:r>
            <a:r>
              <a:rPr lang="ru-RU" sz="1600" dirty="0" smtClean="0"/>
              <a:t> решения, так и решения по набору элементов и их расположению в области диаграммы</a:t>
            </a:r>
          </a:p>
          <a:p>
            <a:r>
              <a:rPr lang="ru-RU" sz="1600" b="1" dirty="0" smtClean="0"/>
              <a:t>Данные</a:t>
            </a:r>
            <a:r>
              <a:rPr lang="ru-RU" sz="1600" dirty="0" smtClean="0"/>
              <a:t> </a:t>
            </a:r>
            <a:r>
              <a:rPr lang="ru-RU" sz="1600" b="1" dirty="0" smtClean="0"/>
              <a:t>(</a:t>
            </a:r>
            <a:r>
              <a:rPr lang="en-US" sz="1600" b="1" dirty="0" smtClean="0"/>
              <a:t>Data</a:t>
            </a:r>
            <a:r>
              <a:rPr lang="ru-RU" sz="1600" b="1" dirty="0" smtClean="0"/>
              <a:t>): </a:t>
            </a:r>
            <a:r>
              <a:rPr lang="ru-RU" sz="1600" dirty="0" smtClean="0"/>
              <a:t>опция </a:t>
            </a:r>
            <a:r>
              <a:rPr lang="ru-RU" sz="1600" b="1" dirty="0" smtClean="0"/>
              <a:t>Строка/Столбец</a:t>
            </a:r>
            <a:r>
              <a:rPr lang="ru-RU" sz="1600" dirty="0" smtClean="0"/>
              <a:t> (</a:t>
            </a:r>
            <a:r>
              <a:rPr lang="en-US" sz="1600" b="1" dirty="0" smtClean="0"/>
              <a:t>Pow/Column</a:t>
            </a:r>
            <a:r>
              <a:rPr lang="en-US" sz="1600" dirty="0" smtClean="0"/>
              <a:t>)</a:t>
            </a:r>
            <a:r>
              <a:rPr lang="ru-RU" sz="1600" dirty="0" smtClean="0"/>
              <a:t> позволяет располагать данные по осям </a:t>
            </a:r>
            <a:r>
              <a:rPr lang="en-US" sz="1600" dirty="0" smtClean="0"/>
              <a:t>X</a:t>
            </a:r>
            <a:r>
              <a:rPr lang="ru-RU" sz="1600" dirty="0" smtClean="0"/>
              <a:t>/</a:t>
            </a:r>
            <a:r>
              <a:rPr lang="en-US" sz="1600" dirty="0" smtClean="0"/>
              <a:t>Y</a:t>
            </a:r>
            <a:r>
              <a:rPr lang="ru-RU" sz="1600" dirty="0" smtClean="0"/>
              <a:t> в зависимости от необходимости, опция </a:t>
            </a:r>
            <a:r>
              <a:rPr lang="ru-RU" sz="1600" b="1" dirty="0" smtClean="0"/>
              <a:t>Выбрать</a:t>
            </a:r>
            <a:r>
              <a:rPr lang="ru-RU" sz="1600" dirty="0" smtClean="0"/>
              <a:t> </a:t>
            </a:r>
            <a:r>
              <a:rPr lang="ru-RU" sz="1600" b="1" dirty="0" smtClean="0"/>
              <a:t>данные</a:t>
            </a:r>
            <a:r>
              <a:rPr lang="ru-RU" sz="1600" dirty="0" smtClean="0"/>
              <a:t> </a:t>
            </a:r>
            <a:r>
              <a:rPr lang="ru-RU" sz="1600" b="1" dirty="0" smtClean="0"/>
              <a:t>(</a:t>
            </a:r>
            <a:r>
              <a:rPr lang="en-US" sz="1600" b="1" dirty="0" smtClean="0"/>
              <a:t>Select Data</a:t>
            </a:r>
            <a:r>
              <a:rPr lang="ru-RU" sz="1600" b="1" dirty="0" smtClean="0"/>
              <a:t>) </a:t>
            </a:r>
            <a:r>
              <a:rPr lang="ru-RU" sz="1600" dirty="0" smtClean="0"/>
              <a:t>позволяет выбирать данные из таблицы для отображения в диаграмме</a:t>
            </a:r>
          </a:p>
          <a:p>
            <a:r>
              <a:rPr lang="ru-RU" sz="1600" b="1" dirty="0" smtClean="0"/>
              <a:t>Тип</a:t>
            </a:r>
            <a:r>
              <a:rPr lang="ru-RU" sz="1600" dirty="0" smtClean="0"/>
              <a:t> (</a:t>
            </a:r>
            <a:r>
              <a:rPr lang="en-US" sz="1600" b="1" dirty="0" smtClean="0"/>
              <a:t>Type</a:t>
            </a:r>
            <a:r>
              <a:rPr lang="en-US" sz="1600" dirty="0" smtClean="0"/>
              <a:t>)</a:t>
            </a:r>
            <a:r>
              <a:rPr lang="ru-RU" sz="1600" dirty="0" smtClean="0"/>
              <a:t>: опция </a:t>
            </a:r>
            <a:r>
              <a:rPr lang="ru-RU" sz="1600" b="1" dirty="0" smtClean="0"/>
              <a:t>Изменить</a:t>
            </a:r>
            <a:r>
              <a:rPr lang="ru-RU" sz="1600" dirty="0" smtClean="0"/>
              <a:t> </a:t>
            </a:r>
            <a:r>
              <a:rPr lang="ru-RU" sz="1600" b="1" dirty="0" smtClean="0"/>
              <a:t>тип</a:t>
            </a:r>
            <a:r>
              <a:rPr lang="ru-RU" sz="1600" dirty="0" smtClean="0"/>
              <a:t> </a:t>
            </a:r>
            <a:r>
              <a:rPr lang="ru-RU" sz="1600" b="1" dirty="0" smtClean="0"/>
              <a:t>диаграммы</a:t>
            </a:r>
            <a:r>
              <a:rPr lang="ru-RU" sz="1600" dirty="0" smtClean="0"/>
              <a:t> (</a:t>
            </a:r>
            <a:r>
              <a:rPr lang="en-US" sz="1600" b="1" dirty="0" smtClean="0"/>
              <a:t>Change</a:t>
            </a:r>
            <a:r>
              <a:rPr lang="en-US" sz="1600" dirty="0" smtClean="0"/>
              <a:t> </a:t>
            </a:r>
            <a:r>
              <a:rPr lang="en-US" sz="1600" b="1" dirty="0" smtClean="0"/>
              <a:t>Chart</a:t>
            </a:r>
            <a:r>
              <a:rPr lang="en-US" sz="1600" dirty="0" smtClean="0"/>
              <a:t> </a:t>
            </a:r>
            <a:r>
              <a:rPr lang="en-US" sz="1600" b="1" dirty="0" smtClean="0"/>
              <a:t>Type</a:t>
            </a:r>
            <a:r>
              <a:rPr lang="ru-RU" sz="1600" dirty="0" smtClean="0"/>
              <a:t>) позволяет применить другой тип диаграммы к уже существующей области диаграммы.</a:t>
            </a:r>
          </a:p>
          <a:p>
            <a:r>
              <a:rPr lang="ru-RU" sz="1600" b="1" dirty="0" smtClean="0"/>
              <a:t>Расположение</a:t>
            </a:r>
            <a:r>
              <a:rPr lang="ru-RU" sz="1600" dirty="0" smtClean="0"/>
              <a:t> </a:t>
            </a:r>
            <a:r>
              <a:rPr lang="ru-RU" sz="1600" b="1" dirty="0" smtClean="0"/>
              <a:t>(</a:t>
            </a:r>
            <a:r>
              <a:rPr lang="en-US" sz="1600" b="1" dirty="0" smtClean="0"/>
              <a:t>Location</a:t>
            </a:r>
            <a:r>
              <a:rPr lang="ru-RU" sz="1600" b="1" dirty="0" smtClean="0"/>
              <a:t>): </a:t>
            </a:r>
            <a:r>
              <a:rPr lang="ru-RU" sz="1600" dirty="0" smtClean="0"/>
              <a:t>опция</a:t>
            </a:r>
            <a:r>
              <a:rPr lang="en-US" sz="1600" dirty="0" smtClean="0"/>
              <a:t> </a:t>
            </a:r>
            <a:r>
              <a:rPr lang="ru-RU" sz="1600" dirty="0" smtClean="0"/>
              <a:t>Переместить диаграмму </a:t>
            </a:r>
            <a:r>
              <a:rPr lang="en-US" sz="1600" b="1" dirty="0" smtClean="0"/>
              <a:t>(Move Chart)</a:t>
            </a:r>
            <a:r>
              <a:rPr lang="ru-RU" sz="1600" b="1" dirty="0" smtClean="0"/>
              <a:t> </a:t>
            </a:r>
            <a:r>
              <a:rPr lang="ru-RU" sz="1600" dirty="0" smtClean="0"/>
              <a:t>позволяет перемещать существующую диаграмму на другой лист или на конкретный лист в книге</a:t>
            </a:r>
            <a:r>
              <a:rPr lang="en-US" sz="1600" dirty="0" smtClean="0"/>
              <a:t> </a:t>
            </a:r>
            <a:endParaRPr lang="ru-RU" sz="1600" dirty="0"/>
          </a:p>
        </p:txBody>
      </p:sp>
    </p:spTree>
    <p:extLst>
      <p:ext uri="{BB962C8B-B14F-4D97-AF65-F5344CB8AC3E}">
        <p14:creationId xmlns:p14="http://schemas.microsoft.com/office/powerpoint/2010/main" val="7980191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Работа со сводной таблицей. Работа со сводной </a:t>
            </a:r>
            <a:r>
              <a:rPr lang="ru-RU" dirty="0" smtClean="0"/>
              <a:t>диаграммой. Вкладка Формат (</a:t>
            </a:r>
            <a:r>
              <a:rPr lang="en-US" dirty="0" smtClean="0"/>
              <a:t>Format</a:t>
            </a:r>
            <a:r>
              <a:rPr lang="ru-RU" dirty="0" smtClean="0"/>
              <a:t>)</a:t>
            </a:r>
            <a:endParaRPr lang="ru-RU" dirty="0"/>
          </a:p>
        </p:txBody>
      </p:sp>
      <p:sp>
        <p:nvSpPr>
          <p:cNvPr id="4" name="TextBox 3"/>
          <p:cNvSpPr txBox="1"/>
          <p:nvPr/>
        </p:nvSpPr>
        <p:spPr>
          <a:xfrm>
            <a:off x="1066799" y="2810178"/>
            <a:ext cx="10058401" cy="3564743"/>
          </a:xfrm>
          <a:prstGeom prst="rect">
            <a:avLst/>
          </a:prstGeom>
          <a:noFill/>
        </p:spPr>
        <p:txBody>
          <a:bodyPr wrap="square" rtlCol="0">
            <a:noAutofit/>
          </a:bodyPr>
          <a:lstStyle/>
          <a:p>
            <a:r>
              <a:rPr lang="ru-RU" sz="1600" b="1" dirty="0" smtClean="0"/>
              <a:t>Формат</a:t>
            </a:r>
            <a:r>
              <a:rPr lang="ru-RU" sz="1600" dirty="0" smtClean="0"/>
              <a:t> (</a:t>
            </a:r>
            <a:r>
              <a:rPr lang="en-US" sz="1600" b="1" dirty="0" smtClean="0"/>
              <a:t>Format</a:t>
            </a:r>
            <a:r>
              <a:rPr lang="ru-RU" sz="1600" dirty="0" smtClean="0"/>
              <a:t>) </a:t>
            </a:r>
          </a:p>
          <a:p>
            <a:r>
              <a:rPr lang="ru-RU" sz="1600" b="1" dirty="0" smtClean="0"/>
              <a:t>Текущий фрагмент </a:t>
            </a:r>
            <a:r>
              <a:rPr lang="ru-RU" sz="1600" dirty="0" smtClean="0"/>
              <a:t>(</a:t>
            </a:r>
            <a:r>
              <a:rPr lang="en-US" sz="1600" dirty="0" smtClean="0"/>
              <a:t>Current Selection</a:t>
            </a:r>
            <a:r>
              <a:rPr lang="ru-RU" sz="1600" dirty="0" smtClean="0"/>
              <a:t>): позволяет выделить любой элемент, который имеется в диаграмме, даже в ситуации, когда сам элемент является не видимым по разным причинам либо элемент неудобен для выделения путем щелчка мышкой в сам элемент (очень маленький размер элемента). Для выделения любого элемента в диаграмме следует обратиться к списку элементов (на рис. выделен красной обводкой). Команда Формат выделенного (</a:t>
            </a:r>
            <a:r>
              <a:rPr lang="en-US" sz="1600" dirty="0" smtClean="0"/>
              <a:t>Format Selection</a:t>
            </a:r>
            <a:r>
              <a:rPr lang="ru-RU" sz="1600" dirty="0" smtClean="0"/>
              <a:t>) позволяет открыть дополнительную зону обработки выделенного элемента.</a:t>
            </a:r>
          </a:p>
          <a:p>
            <a:r>
              <a:rPr lang="ru-RU" sz="1600" b="1" dirty="0" smtClean="0"/>
              <a:t>Вставка фигур </a:t>
            </a:r>
            <a:r>
              <a:rPr lang="ru-RU" sz="1600" dirty="0" smtClean="0"/>
              <a:t>(</a:t>
            </a:r>
            <a:r>
              <a:rPr lang="en-US" sz="1600" dirty="0" smtClean="0"/>
              <a:t>Insert Shapes</a:t>
            </a:r>
            <a:r>
              <a:rPr lang="ru-RU" sz="1600" dirty="0" smtClean="0"/>
              <a:t>): позволяет пользователю расположить на области диаграммы различные объекты фигур либо изменить существующую фигуру, которая уже расположена на диаграмме</a:t>
            </a:r>
          </a:p>
          <a:p>
            <a:r>
              <a:rPr lang="ru-RU" sz="1600" b="1" dirty="0" smtClean="0"/>
              <a:t>Стили фигур</a:t>
            </a:r>
            <a:r>
              <a:rPr lang="ru-RU" sz="1600" dirty="0" smtClean="0"/>
              <a:t> (</a:t>
            </a:r>
            <a:r>
              <a:rPr lang="en-US" sz="1600" dirty="0" smtClean="0"/>
              <a:t>Shape Styles</a:t>
            </a:r>
            <a:r>
              <a:rPr lang="ru-RU" sz="1600" dirty="0" smtClean="0"/>
              <a:t>): позволяет для выделенного элемента диаграммы выбрать один из существующих стилей либо подобрать собственные цветовые решения для них, используя команды Заливка фигуры (</a:t>
            </a:r>
            <a:r>
              <a:rPr lang="en-US" sz="1600" dirty="0" smtClean="0"/>
              <a:t>Shape Fill</a:t>
            </a:r>
            <a:r>
              <a:rPr lang="ru-RU" sz="1600" dirty="0" smtClean="0"/>
              <a:t>), Контур фигуры (</a:t>
            </a:r>
            <a:r>
              <a:rPr lang="en-US" sz="1600" dirty="0" smtClean="0"/>
              <a:t>Shape Outline</a:t>
            </a:r>
            <a:r>
              <a:rPr lang="ru-RU" sz="1600" dirty="0" smtClean="0"/>
              <a:t>), Эффекты фигуры (</a:t>
            </a:r>
            <a:r>
              <a:rPr lang="en-US" sz="1600" dirty="0" smtClean="0"/>
              <a:t>Shape Effects</a:t>
            </a:r>
            <a:r>
              <a:rPr lang="ru-RU" sz="1600" dirty="0" smtClean="0"/>
              <a:t>)</a:t>
            </a:r>
          </a:p>
          <a:p>
            <a:r>
              <a:rPr lang="ru-RU" sz="1600" b="1" dirty="0" smtClean="0"/>
              <a:t>Упорядочение (</a:t>
            </a:r>
            <a:r>
              <a:rPr lang="en-US" sz="1600" b="1" dirty="0" smtClean="0"/>
              <a:t>Arrange</a:t>
            </a:r>
            <a:r>
              <a:rPr lang="ru-RU" sz="1600" b="1" dirty="0" smtClean="0"/>
              <a:t>)</a:t>
            </a:r>
            <a:r>
              <a:rPr lang="ru-RU" sz="1600" dirty="0" smtClean="0"/>
              <a:t>: позволяет привязывать элементы диаграммы к сетке или к фигуре (это не часто используемые опции)</a:t>
            </a:r>
          </a:p>
        </p:txBody>
      </p:sp>
      <p:grpSp>
        <p:nvGrpSpPr>
          <p:cNvPr id="6" name="Группа 5"/>
          <p:cNvGrpSpPr/>
          <p:nvPr/>
        </p:nvGrpSpPr>
        <p:grpSpPr>
          <a:xfrm>
            <a:off x="754785" y="1389153"/>
            <a:ext cx="10826148" cy="1129910"/>
            <a:chOff x="754785" y="1389153"/>
            <a:chExt cx="10826148" cy="1129910"/>
          </a:xfrm>
        </p:grpSpPr>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r="8661"/>
            <a:stretch/>
          </p:blipFill>
          <p:spPr>
            <a:xfrm>
              <a:off x="754785" y="1389153"/>
              <a:ext cx="10826148" cy="1129910"/>
            </a:xfrm>
            <a:prstGeom prst="rect">
              <a:avLst/>
            </a:prstGeom>
            <a:ln>
              <a:noFill/>
            </a:ln>
            <a:effectLst>
              <a:outerShdw blurRad="292100" dist="139700" dir="2700000" algn="tl" rotWithShape="0">
                <a:srgbClr val="333333">
                  <a:alpha val="65000"/>
                </a:srgbClr>
              </a:outerShdw>
            </a:effectLst>
          </p:spPr>
        </p:pic>
        <p:sp>
          <p:nvSpPr>
            <p:cNvPr id="5" name="Прямоугольник 4"/>
            <p:cNvSpPr/>
            <p:nvPr/>
          </p:nvSpPr>
          <p:spPr>
            <a:xfrm>
              <a:off x="754785" y="1656272"/>
              <a:ext cx="1005004" cy="2242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60342111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Работа со сводной таблицей. Работа со сводной диаграммой. </a:t>
            </a:r>
            <a:r>
              <a:rPr lang="ru-RU" dirty="0" smtClean="0"/>
              <a:t>Вкладка Анализировать ()</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566" y="1449388"/>
            <a:ext cx="10058400" cy="908405"/>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1164566" y="2447868"/>
            <a:ext cx="10295597" cy="4099581"/>
          </a:xfrm>
          <a:prstGeom prst="rect">
            <a:avLst/>
          </a:prstGeom>
          <a:noFill/>
        </p:spPr>
        <p:txBody>
          <a:bodyPr wrap="square" rtlCol="0">
            <a:noAutofit/>
          </a:bodyPr>
          <a:lstStyle/>
          <a:p>
            <a:r>
              <a:rPr lang="ru-RU" sz="1600" b="1" dirty="0" smtClean="0"/>
              <a:t>Анализировать</a:t>
            </a:r>
            <a:r>
              <a:rPr lang="ru-RU" sz="1600" dirty="0" smtClean="0"/>
              <a:t> (</a:t>
            </a:r>
            <a:r>
              <a:rPr lang="en-US" sz="1600" dirty="0" smtClean="0"/>
              <a:t>Analyze</a:t>
            </a:r>
            <a:r>
              <a:rPr lang="ru-RU" sz="1600" dirty="0" smtClean="0"/>
              <a:t>) </a:t>
            </a:r>
          </a:p>
          <a:p>
            <a:r>
              <a:rPr lang="ru-RU" sz="1600" b="1" dirty="0"/>
              <a:t>Сводная </a:t>
            </a:r>
            <a:r>
              <a:rPr lang="ru-RU" sz="1600" b="1" dirty="0" smtClean="0"/>
              <a:t>диаграмма </a:t>
            </a:r>
            <a:r>
              <a:rPr lang="ru-RU" sz="1600" dirty="0" smtClean="0"/>
              <a:t>(</a:t>
            </a:r>
            <a:r>
              <a:rPr lang="en-US" sz="1600" dirty="0" smtClean="0"/>
              <a:t>PivotChart</a:t>
            </a:r>
            <a:r>
              <a:rPr lang="ru-RU" sz="1600" dirty="0" smtClean="0"/>
              <a:t>): позволяет присваивать </a:t>
            </a:r>
            <a:r>
              <a:rPr lang="ru-RU" sz="1600" dirty="0"/>
              <a:t>пользовательское имя сводной </a:t>
            </a:r>
            <a:r>
              <a:rPr lang="ru-RU" sz="1600" dirty="0" smtClean="0"/>
              <a:t>диаграмме, </a:t>
            </a:r>
            <a:r>
              <a:rPr lang="ru-RU" sz="1600" dirty="0"/>
              <a:t>а также </a:t>
            </a:r>
            <a:r>
              <a:rPr lang="ru-RU" sz="1600" dirty="0" smtClean="0"/>
              <a:t>задавать </a:t>
            </a:r>
            <a:r>
              <a:rPr lang="ru-RU" sz="1600" dirty="0"/>
              <a:t>параметры настройки сводной </a:t>
            </a:r>
            <a:r>
              <a:rPr lang="ru-RU" sz="1600" dirty="0" smtClean="0"/>
              <a:t>диаграммы</a:t>
            </a:r>
            <a:endParaRPr lang="ru-RU" sz="1600" dirty="0"/>
          </a:p>
          <a:p>
            <a:r>
              <a:rPr lang="ru-RU" sz="1600" b="1" dirty="0"/>
              <a:t>Активное </a:t>
            </a:r>
            <a:r>
              <a:rPr lang="ru-RU" sz="1600" b="1" dirty="0" smtClean="0"/>
              <a:t>поле</a:t>
            </a:r>
            <a:r>
              <a:rPr lang="en-US" sz="1600" b="1" dirty="0" smtClean="0"/>
              <a:t> </a:t>
            </a:r>
            <a:r>
              <a:rPr lang="ru-RU" sz="1600" dirty="0" smtClean="0"/>
              <a:t>(</a:t>
            </a:r>
            <a:r>
              <a:rPr lang="en-US" sz="1600" b="1" dirty="0"/>
              <a:t>Active Field</a:t>
            </a:r>
            <a:r>
              <a:rPr lang="ru-RU" sz="1600" dirty="0"/>
              <a:t>): Параметры поля (</a:t>
            </a:r>
            <a:r>
              <a:rPr lang="en-US" sz="1600" dirty="0"/>
              <a:t>Field Settings</a:t>
            </a:r>
            <a:r>
              <a:rPr lang="ru-RU" sz="1600" dirty="0"/>
              <a:t>), Детализировать (</a:t>
            </a:r>
            <a:r>
              <a:rPr lang="en-US" sz="1600" dirty="0"/>
              <a:t>Drill Down</a:t>
            </a:r>
            <a:r>
              <a:rPr lang="ru-RU" sz="1600" dirty="0"/>
              <a:t>), Поднять(</a:t>
            </a:r>
            <a:r>
              <a:rPr lang="en-US" sz="1600" dirty="0"/>
              <a:t>Drill Up</a:t>
            </a:r>
            <a:r>
              <a:rPr lang="ru-RU" sz="1600" dirty="0"/>
              <a:t>), Развернуть поле (</a:t>
            </a:r>
            <a:r>
              <a:rPr lang="en-US" sz="1600" dirty="0"/>
              <a:t>Expand Field</a:t>
            </a:r>
            <a:r>
              <a:rPr lang="ru-RU" sz="1600" dirty="0"/>
              <a:t>), Свернуть поле (</a:t>
            </a:r>
            <a:r>
              <a:rPr lang="en-US" sz="1600" dirty="0"/>
              <a:t>Collapse Field</a:t>
            </a:r>
            <a:r>
              <a:rPr lang="ru-RU" sz="1600" dirty="0"/>
              <a:t>) </a:t>
            </a:r>
            <a:endParaRPr lang="en-US" sz="1600" dirty="0" smtClean="0"/>
          </a:p>
          <a:p>
            <a:r>
              <a:rPr lang="ru-RU" sz="1600" b="1" dirty="0" smtClean="0"/>
              <a:t>Фильтровать</a:t>
            </a:r>
            <a:r>
              <a:rPr lang="ru-RU" sz="1600" dirty="0" smtClean="0"/>
              <a:t> (</a:t>
            </a:r>
            <a:r>
              <a:rPr lang="en-US" sz="1600" dirty="0"/>
              <a:t>Filter</a:t>
            </a:r>
            <a:r>
              <a:rPr lang="ru-RU" sz="1600" dirty="0" smtClean="0"/>
              <a:t>): </a:t>
            </a:r>
            <a:r>
              <a:rPr lang="ru-RU" sz="1600" dirty="0"/>
              <a:t>опция в версиях 2013/2016 предлагает Вставить срез </a:t>
            </a:r>
            <a:r>
              <a:rPr lang="ru-RU" sz="1600" dirty="0" smtClean="0"/>
              <a:t>(</a:t>
            </a:r>
            <a:r>
              <a:rPr lang="en-US" sz="1600" dirty="0"/>
              <a:t>Insert Slicer</a:t>
            </a:r>
            <a:r>
              <a:rPr lang="ru-RU" sz="1600" dirty="0" smtClean="0"/>
              <a:t>), </a:t>
            </a:r>
            <a:r>
              <a:rPr lang="ru-RU" sz="1600" dirty="0"/>
              <a:t>опция в версии 2016 предлагает Вставить временную шкалу </a:t>
            </a:r>
            <a:r>
              <a:rPr lang="ru-RU" sz="1600" dirty="0" smtClean="0"/>
              <a:t>(</a:t>
            </a:r>
            <a:r>
              <a:rPr lang="en-US" sz="1600" dirty="0"/>
              <a:t>Insert TimeLine</a:t>
            </a:r>
            <a:r>
              <a:rPr lang="ru-RU" sz="1600" dirty="0" smtClean="0"/>
              <a:t>), </a:t>
            </a:r>
            <a:r>
              <a:rPr lang="ru-RU" sz="1600" dirty="0"/>
              <a:t>опция Подключения к фильтрам </a:t>
            </a:r>
            <a:r>
              <a:rPr lang="ru-RU" sz="1600" dirty="0" smtClean="0"/>
              <a:t>(</a:t>
            </a:r>
            <a:r>
              <a:rPr lang="en-US" sz="1600" dirty="0"/>
              <a:t>Filter Connections</a:t>
            </a:r>
            <a:r>
              <a:rPr lang="ru-RU" sz="1600" dirty="0" smtClean="0"/>
              <a:t>) </a:t>
            </a:r>
            <a:r>
              <a:rPr lang="ru-RU" sz="1600" dirty="0"/>
              <a:t>позволяет пользователю подключиться к фильтрам</a:t>
            </a:r>
          </a:p>
          <a:p>
            <a:r>
              <a:rPr lang="ru-RU" sz="1600" b="1" dirty="0"/>
              <a:t>Данные</a:t>
            </a:r>
            <a:r>
              <a:rPr lang="ru-RU" sz="1600" dirty="0"/>
              <a:t> </a:t>
            </a:r>
            <a:r>
              <a:rPr lang="ru-RU" sz="1600" dirty="0" smtClean="0"/>
              <a:t>(</a:t>
            </a:r>
            <a:r>
              <a:rPr lang="en-US" sz="1600" dirty="0" smtClean="0"/>
              <a:t>Data</a:t>
            </a:r>
            <a:r>
              <a:rPr lang="ru-RU" sz="1600" dirty="0" smtClean="0"/>
              <a:t>): </a:t>
            </a:r>
            <a:r>
              <a:rPr lang="ru-RU" sz="1600" dirty="0"/>
              <a:t>опция Обновить </a:t>
            </a:r>
            <a:r>
              <a:rPr lang="ru-RU" sz="1600" dirty="0" smtClean="0"/>
              <a:t>(</a:t>
            </a:r>
            <a:r>
              <a:rPr lang="en-US" sz="1600" dirty="0"/>
              <a:t>Refresh</a:t>
            </a:r>
            <a:r>
              <a:rPr lang="ru-RU" sz="1600" dirty="0" smtClean="0"/>
              <a:t>) </a:t>
            </a:r>
            <a:r>
              <a:rPr lang="ru-RU" sz="1600" dirty="0"/>
              <a:t>позволяет пользователю обновить данные, при добавлении данных в таблицу, на базе которой создана сводная таблица, опция Источник данных </a:t>
            </a:r>
            <a:r>
              <a:rPr lang="ru-RU" sz="1600" dirty="0" smtClean="0"/>
              <a:t>(</a:t>
            </a:r>
            <a:r>
              <a:rPr lang="en-US" sz="1600" dirty="0"/>
              <a:t>Change Data Source</a:t>
            </a:r>
            <a:r>
              <a:rPr lang="ru-RU" sz="1600" dirty="0" smtClean="0"/>
              <a:t>) </a:t>
            </a:r>
            <a:r>
              <a:rPr lang="ru-RU" sz="1600" dirty="0"/>
              <a:t>позволяет пользователю изменять диапазон данных в основной таблице, для которой создана сводная таблица</a:t>
            </a:r>
          </a:p>
          <a:p>
            <a:r>
              <a:rPr lang="ru-RU" sz="1600" b="1" dirty="0"/>
              <a:t>Действия</a:t>
            </a:r>
            <a:r>
              <a:rPr lang="ru-RU" sz="1600" dirty="0"/>
              <a:t> </a:t>
            </a:r>
            <a:r>
              <a:rPr lang="ru-RU" sz="1600" dirty="0" smtClean="0"/>
              <a:t>(</a:t>
            </a:r>
            <a:r>
              <a:rPr lang="en-US" sz="1600" dirty="0"/>
              <a:t>Actions</a:t>
            </a:r>
            <a:r>
              <a:rPr lang="ru-RU" sz="1600" dirty="0" smtClean="0"/>
              <a:t>): </a:t>
            </a:r>
            <a:r>
              <a:rPr lang="ru-RU" sz="1600" dirty="0"/>
              <a:t>опция Очистить </a:t>
            </a:r>
            <a:r>
              <a:rPr lang="ru-RU" sz="1600" dirty="0" smtClean="0"/>
              <a:t>(</a:t>
            </a:r>
            <a:r>
              <a:rPr lang="en-US" sz="1600" dirty="0" smtClean="0"/>
              <a:t>Clear</a:t>
            </a:r>
            <a:r>
              <a:rPr lang="ru-RU" sz="1600" dirty="0" smtClean="0"/>
              <a:t>) </a:t>
            </a:r>
            <a:r>
              <a:rPr lang="ru-RU" sz="1600" dirty="0"/>
              <a:t>позволяет очистить всю зону макета или только фильтры, </a:t>
            </a:r>
            <a:r>
              <a:rPr lang="ru-RU" sz="1600" dirty="0" smtClean="0"/>
              <a:t>опция Переместить диаграмму (</a:t>
            </a:r>
            <a:r>
              <a:rPr lang="en-US" sz="1600" dirty="0"/>
              <a:t>Move Chart</a:t>
            </a:r>
            <a:r>
              <a:rPr lang="ru-RU" sz="1600" dirty="0" smtClean="0"/>
              <a:t>) </a:t>
            </a:r>
            <a:r>
              <a:rPr lang="ru-RU" sz="1600" dirty="0"/>
              <a:t>позволяет переместить сводную </a:t>
            </a:r>
            <a:r>
              <a:rPr lang="ru-RU" sz="1600" dirty="0" smtClean="0"/>
              <a:t>диаграмму </a:t>
            </a:r>
            <a:r>
              <a:rPr lang="ru-RU" sz="1600" dirty="0"/>
              <a:t>в другой диапазон</a:t>
            </a:r>
          </a:p>
          <a:p>
            <a:r>
              <a:rPr lang="ru-RU" sz="1600" b="1" dirty="0"/>
              <a:t>Вычисления </a:t>
            </a:r>
            <a:r>
              <a:rPr lang="ru-RU" sz="1600" dirty="0" smtClean="0"/>
              <a:t>(</a:t>
            </a:r>
            <a:r>
              <a:rPr lang="en-US" sz="1600" dirty="0"/>
              <a:t>Calculations</a:t>
            </a:r>
            <a:r>
              <a:rPr lang="ru-RU" sz="1600" dirty="0" smtClean="0"/>
              <a:t>): </a:t>
            </a:r>
            <a:r>
              <a:rPr lang="ru-RU" sz="1600" dirty="0"/>
              <a:t>позволяет добавлять в сводную таблицу Вычисляемое поле (</a:t>
            </a:r>
            <a:r>
              <a:rPr lang="en-US" sz="1600" dirty="0"/>
              <a:t>Calculated Field</a:t>
            </a:r>
            <a:r>
              <a:rPr lang="ru-RU" sz="1600" dirty="0"/>
              <a:t>) и Вычисляемый объект (</a:t>
            </a:r>
            <a:r>
              <a:rPr lang="en-US" sz="1600" dirty="0"/>
              <a:t>Calculated Item</a:t>
            </a:r>
            <a:r>
              <a:rPr lang="ru-RU" sz="1600" dirty="0"/>
              <a:t>), просматривать Порядок вычисления (</a:t>
            </a:r>
            <a:r>
              <a:rPr lang="en-US" sz="1600" dirty="0"/>
              <a:t>Solve Order</a:t>
            </a:r>
            <a:r>
              <a:rPr lang="ru-RU" sz="1600" dirty="0"/>
              <a:t>) и Вывести формулу (</a:t>
            </a:r>
            <a:r>
              <a:rPr lang="en-US" sz="1600" dirty="0"/>
              <a:t>List Formulas</a:t>
            </a:r>
            <a:r>
              <a:rPr lang="ru-RU" sz="1600" dirty="0"/>
              <a:t>) в ячейку</a:t>
            </a:r>
          </a:p>
          <a:p>
            <a:r>
              <a:rPr lang="ru-RU" sz="1600" b="1" dirty="0" smtClean="0"/>
              <a:t>Показать</a:t>
            </a:r>
            <a:r>
              <a:rPr lang="ru-RU" sz="1600" dirty="0" smtClean="0"/>
              <a:t> </a:t>
            </a:r>
            <a:r>
              <a:rPr lang="ru-RU" sz="1600" dirty="0"/>
              <a:t>(): позволяет </a:t>
            </a:r>
            <a:r>
              <a:rPr lang="ru-RU" sz="1600" dirty="0" err="1"/>
              <a:t>вкл</a:t>
            </a:r>
            <a:r>
              <a:rPr lang="ru-RU" sz="1600" dirty="0"/>
              <a:t>/</a:t>
            </a:r>
            <a:r>
              <a:rPr lang="ru-RU" sz="1600" dirty="0" err="1"/>
              <a:t>откл</a:t>
            </a:r>
            <a:r>
              <a:rPr lang="ru-RU" sz="1600" dirty="0"/>
              <a:t> опции Список полей </a:t>
            </a:r>
            <a:r>
              <a:rPr lang="ru-RU" sz="1600" dirty="0" smtClean="0"/>
              <a:t>(</a:t>
            </a:r>
            <a:r>
              <a:rPr lang="en-US" sz="1600" dirty="0"/>
              <a:t>Field List</a:t>
            </a:r>
            <a:r>
              <a:rPr lang="ru-RU" sz="1600" dirty="0" smtClean="0"/>
              <a:t>), </a:t>
            </a:r>
            <a:r>
              <a:rPr lang="ru-RU" sz="1600" dirty="0"/>
              <a:t>Кнопки +/- </a:t>
            </a:r>
            <a:r>
              <a:rPr lang="ru-RU" sz="1600" dirty="0" smtClean="0"/>
              <a:t>(</a:t>
            </a:r>
            <a:r>
              <a:rPr lang="en-US" sz="1600" dirty="0" smtClean="0"/>
              <a:t>+/- </a:t>
            </a:r>
            <a:r>
              <a:rPr lang="en-US" sz="1600" dirty="0" err="1" smtClean="0"/>
              <a:t>Bottons</a:t>
            </a:r>
            <a:r>
              <a:rPr lang="ru-RU" sz="1600" dirty="0" smtClean="0"/>
              <a:t>)</a:t>
            </a:r>
            <a:endParaRPr lang="ru-RU" sz="1600" dirty="0"/>
          </a:p>
        </p:txBody>
      </p:sp>
    </p:spTree>
    <p:extLst>
      <p:ext uri="{BB962C8B-B14F-4D97-AF65-F5344CB8AC3E}">
        <p14:creationId xmlns:p14="http://schemas.microsoft.com/office/powerpoint/2010/main" val="31112036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Работа со сводной диаграммой.</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072" y="1009934"/>
            <a:ext cx="10058400" cy="3981897"/>
          </a:xfrm>
          <a:prstGeom prst="rect">
            <a:avLst/>
          </a:prstGeom>
          <a:ln>
            <a:noFill/>
          </a:ln>
          <a:effectLst>
            <a:outerShdw blurRad="292100" dist="139700" dir="2700000" algn="tl" rotWithShape="0">
              <a:srgbClr val="333333">
                <a:alpha val="65000"/>
              </a:srgbClr>
            </a:outerShdw>
          </a:effectLst>
        </p:spPr>
      </p:pic>
      <p:sp>
        <p:nvSpPr>
          <p:cNvPr id="4" name="Объект 2"/>
          <p:cNvSpPr txBox="1">
            <a:spLocks/>
          </p:cNvSpPr>
          <p:nvPr/>
        </p:nvSpPr>
        <p:spPr>
          <a:xfrm>
            <a:off x="1199072" y="5078096"/>
            <a:ext cx="10058400" cy="14607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ru-RU" sz="1800" dirty="0" smtClean="0"/>
              <a:t>В области Сводной диаграммы имеется возможность фильтровать значения, которые визуализируются в цифровой диаграмме. (см. рис.)</a:t>
            </a:r>
          </a:p>
          <a:p>
            <a:pPr>
              <a:buFont typeface="Wingdings" panose="05000000000000000000" pitchFamily="2" charset="2"/>
              <a:buChar char="§"/>
            </a:pPr>
            <a:r>
              <a:rPr lang="ru-RU" sz="1800" dirty="0" smtClean="0"/>
              <a:t>Далее работа со Сводной диаграммой происходит на контекстуальных вкладках </a:t>
            </a:r>
            <a:r>
              <a:rPr lang="ru-RU" sz="1800" b="1" dirty="0" smtClean="0"/>
              <a:t>Конструктор (</a:t>
            </a:r>
            <a:r>
              <a:rPr lang="en-US" sz="1800" b="1" dirty="0" smtClean="0"/>
              <a:t>Design</a:t>
            </a:r>
            <a:r>
              <a:rPr lang="ru-RU" sz="1800" b="1" dirty="0" smtClean="0"/>
              <a:t>), Формат (</a:t>
            </a:r>
            <a:r>
              <a:rPr lang="en-US" sz="1800" b="1" dirty="0" smtClean="0"/>
              <a:t>Format</a:t>
            </a:r>
            <a:r>
              <a:rPr lang="ru-RU" sz="1800" b="1" dirty="0" smtClean="0"/>
              <a:t>) </a:t>
            </a:r>
            <a:r>
              <a:rPr lang="ru-RU" sz="1800" dirty="0" smtClean="0"/>
              <a:t>(для 2013/2016 версии </a:t>
            </a:r>
            <a:r>
              <a:rPr lang="en-US" sz="1800" dirty="0" smtClean="0"/>
              <a:t>Excel</a:t>
            </a:r>
            <a:r>
              <a:rPr lang="ru-RU" sz="1800" dirty="0" smtClean="0"/>
              <a:t>). Для 2007/2010 на контекстуальных вкладках </a:t>
            </a:r>
            <a:r>
              <a:rPr lang="ru-RU" sz="1800" b="1" dirty="0" smtClean="0"/>
              <a:t>Конструктор (</a:t>
            </a:r>
            <a:r>
              <a:rPr lang="en-US" sz="1800" b="1" dirty="0" smtClean="0"/>
              <a:t>Design</a:t>
            </a:r>
            <a:r>
              <a:rPr lang="ru-RU" sz="1800" b="1" dirty="0" smtClean="0"/>
              <a:t>), Макет (</a:t>
            </a:r>
            <a:r>
              <a:rPr lang="en-US" sz="1800" b="1" dirty="0" err="1" smtClean="0"/>
              <a:t>Maket</a:t>
            </a:r>
            <a:r>
              <a:rPr lang="ru-RU" sz="1800" b="1" dirty="0" smtClean="0"/>
              <a:t>), Формат (</a:t>
            </a:r>
            <a:r>
              <a:rPr lang="en-US" sz="1800" b="1" dirty="0" smtClean="0"/>
              <a:t>Format</a:t>
            </a:r>
            <a:r>
              <a:rPr lang="ru-RU" sz="1800" b="1" dirty="0" smtClean="0"/>
              <a:t>)</a:t>
            </a:r>
            <a:endParaRPr lang="ru-RU" sz="1800" b="1" dirty="0"/>
          </a:p>
        </p:txBody>
      </p:sp>
    </p:spTree>
    <p:extLst>
      <p:ext uri="{BB962C8B-B14F-4D97-AF65-F5344CB8AC3E}">
        <p14:creationId xmlns:p14="http://schemas.microsoft.com/office/powerpoint/2010/main" val="10765503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Вычисляемый объект</a:t>
            </a:r>
            <a:br>
              <a:rPr lang="ru-RU" dirty="0" smtClean="0"/>
            </a:br>
            <a:endParaRPr lang="ru-RU" dirty="0"/>
          </a:p>
        </p:txBody>
      </p:sp>
      <p:sp>
        <p:nvSpPr>
          <p:cNvPr id="3" name="Объект 2"/>
          <p:cNvSpPr txBox="1">
            <a:spLocks/>
          </p:cNvSpPr>
          <p:nvPr/>
        </p:nvSpPr>
        <p:spPr>
          <a:xfrm>
            <a:off x="874713" y="4788445"/>
            <a:ext cx="10585449" cy="14607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ru-RU" sz="1800" dirty="0" smtClean="0"/>
              <a:t>Принципиально важно для использовании команды Вычисляемый объект (</a:t>
            </a:r>
            <a:r>
              <a:rPr lang="en-US" sz="1800" dirty="0"/>
              <a:t>Calculated Item</a:t>
            </a:r>
            <a:r>
              <a:rPr lang="ru-RU" sz="1800" dirty="0" smtClean="0"/>
              <a:t>) находится в элементе Вычисляемого объекта. (например, вычисляемый объект Месяц, его элементами являются название месяцев: январь, февраль, март)</a:t>
            </a:r>
          </a:p>
          <a:p>
            <a:pPr>
              <a:buFont typeface="Wingdings" panose="05000000000000000000" pitchFamily="2" charset="2"/>
              <a:buChar char="§"/>
            </a:pPr>
            <a:r>
              <a:rPr lang="ru-RU" sz="1800" b="1" dirty="0" smtClean="0"/>
              <a:t>Анализ (</a:t>
            </a:r>
            <a:r>
              <a:rPr lang="en-US" sz="1800" b="1" dirty="0" smtClean="0"/>
              <a:t>Analyze</a:t>
            </a:r>
            <a:r>
              <a:rPr lang="ru-RU" sz="1800" b="1" dirty="0" smtClean="0"/>
              <a:t>) </a:t>
            </a:r>
            <a:r>
              <a:rPr lang="ru-RU" sz="1800" dirty="0" smtClean="0"/>
              <a:t>– </a:t>
            </a:r>
            <a:r>
              <a:rPr lang="ru-RU" sz="1800" b="1" dirty="0" smtClean="0"/>
              <a:t>Вычисления (</a:t>
            </a:r>
            <a:r>
              <a:rPr lang="en-US" sz="1800" b="1" dirty="0"/>
              <a:t>Calculations</a:t>
            </a:r>
            <a:r>
              <a:rPr lang="ru-RU" sz="1800" b="1" dirty="0" smtClean="0"/>
              <a:t>) </a:t>
            </a:r>
            <a:r>
              <a:rPr lang="ru-RU" sz="1800" dirty="0" smtClean="0"/>
              <a:t>– </a:t>
            </a:r>
            <a:r>
              <a:rPr lang="ru-RU" sz="1800" b="1" dirty="0" smtClean="0"/>
              <a:t>Поля, элементы и наборы (</a:t>
            </a:r>
            <a:r>
              <a:rPr lang="en-US" sz="1800" b="1" dirty="0" smtClean="0"/>
              <a:t>Fields, Items, &amp; Sets</a:t>
            </a:r>
            <a:r>
              <a:rPr lang="ru-RU" sz="1800" b="1" dirty="0" smtClean="0"/>
              <a:t>) </a:t>
            </a:r>
            <a:r>
              <a:rPr lang="ru-RU" sz="1800" dirty="0" smtClean="0"/>
              <a:t>– </a:t>
            </a:r>
            <a:r>
              <a:rPr lang="ru-RU" sz="1800" b="1" dirty="0" smtClean="0"/>
              <a:t>Вычисляемый объект (</a:t>
            </a:r>
            <a:r>
              <a:rPr lang="en-US" sz="1800" b="1" dirty="0"/>
              <a:t>Calculated Item</a:t>
            </a:r>
            <a:r>
              <a:rPr lang="ru-RU" sz="1800" b="1" dirty="0" smtClean="0"/>
              <a:t>) </a:t>
            </a:r>
            <a:r>
              <a:rPr lang="ru-RU" sz="1800" dirty="0" smtClean="0"/>
              <a:t>– Ввести нужное имя поля в строку </a:t>
            </a:r>
            <a:r>
              <a:rPr lang="ru-RU" sz="1800" b="1" dirty="0" smtClean="0"/>
              <a:t>Имя (</a:t>
            </a:r>
            <a:r>
              <a:rPr lang="en-US" sz="1800" b="1" dirty="0" smtClean="0"/>
              <a:t>Name</a:t>
            </a:r>
            <a:r>
              <a:rPr lang="ru-RU" sz="1800" b="1" dirty="0" smtClean="0"/>
              <a:t>)  </a:t>
            </a:r>
            <a:r>
              <a:rPr lang="ru-RU" sz="1800" dirty="0" smtClean="0"/>
              <a:t>- вписать нужную формулу, оперируя элементами объекта в строку </a:t>
            </a:r>
            <a:r>
              <a:rPr lang="ru-RU" sz="1800" b="1" dirty="0" smtClean="0"/>
              <a:t>Формула (</a:t>
            </a:r>
            <a:r>
              <a:rPr lang="en-US" sz="1800" b="1" dirty="0" smtClean="0"/>
              <a:t>Formulas</a:t>
            </a:r>
            <a:r>
              <a:rPr lang="ru-RU" sz="1800" b="1" dirty="0" smtClean="0"/>
              <a:t>) </a:t>
            </a:r>
            <a:r>
              <a:rPr lang="ru-RU" sz="1800" dirty="0" smtClean="0"/>
              <a:t>– </a:t>
            </a:r>
            <a:r>
              <a:rPr lang="ru-RU" sz="1800" b="1" dirty="0" smtClean="0"/>
              <a:t>Добавить (</a:t>
            </a:r>
            <a:r>
              <a:rPr lang="en-US" sz="1800" b="1" dirty="0" smtClean="0"/>
              <a:t>Add</a:t>
            </a:r>
            <a:r>
              <a:rPr lang="ru-RU" sz="1800" b="1" dirty="0" smtClean="0"/>
              <a:t>)</a:t>
            </a:r>
          </a:p>
          <a:p>
            <a:pPr>
              <a:buFont typeface="Wingdings" panose="05000000000000000000" pitchFamily="2" charset="2"/>
              <a:buChar char="§"/>
            </a:pPr>
            <a:endParaRPr lang="ru-RU" sz="1800"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6272" y="633816"/>
            <a:ext cx="8548777" cy="4076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477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Зачем использовать имена диапазонов?</a:t>
            </a:r>
          </a:p>
        </p:txBody>
      </p:sp>
      <p:grpSp>
        <p:nvGrpSpPr>
          <p:cNvPr id="10" name="Группа 9"/>
          <p:cNvGrpSpPr/>
          <p:nvPr/>
        </p:nvGrpSpPr>
        <p:grpSpPr>
          <a:xfrm>
            <a:off x="1049742" y="1241096"/>
            <a:ext cx="10304058" cy="5122874"/>
            <a:chOff x="1049742" y="1241096"/>
            <a:chExt cx="10304058" cy="5122874"/>
          </a:xfrm>
        </p:grpSpPr>
        <p:sp>
          <p:nvSpPr>
            <p:cNvPr id="4" name="Прямоугольник 3"/>
            <p:cNvSpPr/>
            <p:nvPr/>
          </p:nvSpPr>
          <p:spPr>
            <a:xfrm>
              <a:off x="1049742" y="1241096"/>
              <a:ext cx="10304058" cy="1323439"/>
            </a:xfrm>
            <a:prstGeom prst="rect">
              <a:avLst/>
            </a:prstGeom>
          </p:spPr>
          <p:txBody>
            <a:bodyPr wrap="square">
              <a:spAutoFit/>
            </a:bodyPr>
            <a:lstStyle/>
            <a:p>
              <a:pPr marL="285750" indent="-285750">
                <a:buFont typeface="Wingdings" panose="05000000000000000000" pitchFamily="2" charset="2"/>
                <a:buChar char="§"/>
              </a:pPr>
              <a:r>
                <a:rPr lang="ru-RU" sz="2000" dirty="0" smtClean="0"/>
                <a:t>Формула </a:t>
              </a:r>
              <a:r>
                <a:rPr lang="ru-RU" sz="2000" dirty="0"/>
                <a:t>читается </a:t>
              </a:r>
              <a:r>
                <a:rPr lang="ru-RU" sz="2000" dirty="0" smtClean="0"/>
                <a:t>легче (рис. 1)</a:t>
              </a:r>
              <a:endParaRPr lang="ru-RU" sz="2000" dirty="0"/>
            </a:p>
            <a:p>
              <a:pPr marL="285750" indent="-285750">
                <a:buFont typeface="Wingdings" panose="05000000000000000000" pitchFamily="2" charset="2"/>
                <a:buChar char="§"/>
              </a:pPr>
              <a:r>
                <a:rPr lang="ru-RU" sz="2000" dirty="0"/>
                <a:t>При использовании в формуле Имени диапазона не требуется использования Типов </a:t>
              </a:r>
              <a:r>
                <a:rPr lang="ru-RU" sz="2000" dirty="0" smtClean="0"/>
                <a:t>ссылок (рис. 2)</a:t>
              </a:r>
              <a:endParaRPr lang="ru-RU" sz="2000" dirty="0"/>
            </a:p>
            <a:p>
              <a:pPr marL="285750" indent="-285750">
                <a:buFont typeface="Wingdings" panose="05000000000000000000" pitchFamily="2" charset="2"/>
                <a:buChar char="§"/>
              </a:pPr>
              <a:r>
                <a:rPr lang="ru-RU" sz="2000" dirty="0" smtClean="0"/>
                <a:t>В некоторых случаях без предварительного именования диапазонов обойтись НЕЛЬЗЯ</a:t>
              </a: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9419" y="2668825"/>
              <a:ext cx="9066905" cy="1663226"/>
            </a:xfrm>
            <a:prstGeom prst="rect">
              <a:avLst/>
            </a:prstGeom>
            <a:ln>
              <a:noFill/>
            </a:ln>
            <a:effectLst>
              <a:outerShdw blurRad="292100" dist="139700" dir="2700000" algn="tl" rotWithShape="0">
                <a:srgbClr val="333333">
                  <a:alpha val="65000"/>
                </a:srgbClr>
              </a:outerShdw>
            </a:effectLst>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9419" y="4419732"/>
              <a:ext cx="9066905" cy="1944238"/>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8802806" y="3671248"/>
              <a:ext cx="753732" cy="369332"/>
            </a:xfrm>
            <a:prstGeom prst="rect">
              <a:avLst/>
            </a:prstGeom>
            <a:noFill/>
          </p:spPr>
          <p:txBody>
            <a:bodyPr wrap="none" rtlCol="0">
              <a:spAutoFit/>
            </a:bodyPr>
            <a:lstStyle/>
            <a:p>
              <a:r>
                <a:rPr lang="ru-RU" dirty="0" smtClean="0"/>
                <a:t>Рис. 1</a:t>
              </a:r>
              <a:endParaRPr lang="ru-RU" dirty="0"/>
            </a:p>
          </p:txBody>
        </p:sp>
        <p:sp>
          <p:nvSpPr>
            <p:cNvPr id="9" name="TextBox 8"/>
            <p:cNvSpPr txBox="1"/>
            <p:nvPr/>
          </p:nvSpPr>
          <p:spPr>
            <a:xfrm>
              <a:off x="9785445" y="5936777"/>
              <a:ext cx="753732" cy="369332"/>
            </a:xfrm>
            <a:prstGeom prst="rect">
              <a:avLst/>
            </a:prstGeom>
            <a:noFill/>
          </p:spPr>
          <p:txBody>
            <a:bodyPr wrap="none" rtlCol="0">
              <a:spAutoFit/>
            </a:bodyPr>
            <a:lstStyle/>
            <a:p>
              <a:r>
                <a:rPr lang="ru-RU" dirty="0" smtClean="0"/>
                <a:t>Рис. 2</a:t>
              </a:r>
              <a:endParaRPr lang="ru-RU" dirty="0"/>
            </a:p>
          </p:txBody>
        </p:sp>
      </p:grpSp>
    </p:spTree>
    <p:extLst>
      <p:ext uri="{BB962C8B-B14F-4D97-AF65-F5344CB8AC3E}">
        <p14:creationId xmlns:p14="http://schemas.microsoft.com/office/powerpoint/2010/main" val="380701308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Итог работы вычисляемого объекта в совокупностью визуализации в Сводной диаграмме</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963" y="1768610"/>
            <a:ext cx="10343837" cy="35366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356586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r>
              <a:rPr lang="ru-RU" sz="2800" dirty="0" smtClean="0"/>
              <a:t>Работа со Сводной диаграммой (продолжение). Добавление вычисляемого объекта в область Сводной диаграммы</a:t>
            </a:r>
            <a:endParaRPr lang="ru-RU" sz="2800"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961" y="1149164"/>
            <a:ext cx="9825487" cy="4417847"/>
          </a:xfrm>
          <a:prstGeom prst="rect">
            <a:avLst/>
          </a:prstGeom>
          <a:ln>
            <a:noFill/>
          </a:ln>
          <a:effectLst>
            <a:outerShdw blurRad="292100" dist="139700" dir="2700000" algn="tl" rotWithShape="0">
              <a:srgbClr val="333333">
                <a:alpha val="65000"/>
              </a:srgbClr>
            </a:outerShdw>
          </a:effectLst>
        </p:spPr>
      </p:pic>
      <p:sp>
        <p:nvSpPr>
          <p:cNvPr id="4" name="Объект 2"/>
          <p:cNvSpPr txBox="1">
            <a:spLocks/>
          </p:cNvSpPr>
          <p:nvPr/>
        </p:nvSpPr>
        <p:spPr>
          <a:xfrm>
            <a:off x="1138687" y="5685592"/>
            <a:ext cx="10058400" cy="7583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800" dirty="0" smtClean="0"/>
              <a:t>Выделить ряд данных, тип диаграммы к которым следует изменить (на рис. Выделен ряд Итого за 1-й квартал) – </a:t>
            </a:r>
            <a:r>
              <a:rPr lang="ru-RU" sz="1800" b="1" dirty="0" smtClean="0"/>
              <a:t>Конструктор (</a:t>
            </a:r>
            <a:r>
              <a:rPr lang="en-US" sz="1800" b="1" dirty="0" smtClean="0"/>
              <a:t>Design</a:t>
            </a:r>
            <a:r>
              <a:rPr lang="ru-RU" sz="1800" b="1" dirty="0" smtClean="0"/>
              <a:t>) </a:t>
            </a:r>
            <a:r>
              <a:rPr lang="ru-RU" sz="1800" dirty="0" smtClean="0"/>
              <a:t>– </a:t>
            </a:r>
            <a:r>
              <a:rPr lang="ru-RU" sz="1800" b="1" dirty="0" smtClean="0"/>
              <a:t>Тип (</a:t>
            </a:r>
            <a:r>
              <a:rPr lang="en-US" sz="1800" b="1" dirty="0" smtClean="0"/>
              <a:t>Type</a:t>
            </a:r>
            <a:r>
              <a:rPr lang="ru-RU" sz="1800" b="1" dirty="0" smtClean="0"/>
              <a:t>) </a:t>
            </a:r>
            <a:r>
              <a:rPr lang="ru-RU" sz="1800" dirty="0" smtClean="0"/>
              <a:t>– </a:t>
            </a:r>
            <a:r>
              <a:rPr lang="ru-RU" sz="1800" b="1" dirty="0" smtClean="0"/>
              <a:t>Изменить тип диаграммы (</a:t>
            </a:r>
            <a:r>
              <a:rPr lang="en-US" sz="1800" b="1" dirty="0" smtClean="0"/>
              <a:t>Change Chart Type</a:t>
            </a:r>
            <a:r>
              <a:rPr lang="ru-RU" sz="1800" b="1" dirty="0" smtClean="0"/>
              <a:t>)</a:t>
            </a:r>
          </a:p>
          <a:p>
            <a:pPr marL="0" indent="0">
              <a:buNone/>
            </a:pPr>
            <a:endParaRPr lang="ru-RU" sz="1800" dirty="0"/>
          </a:p>
        </p:txBody>
      </p:sp>
    </p:spTree>
    <p:extLst>
      <p:ext uri="{BB962C8B-B14F-4D97-AF65-F5344CB8AC3E}">
        <p14:creationId xmlns:p14="http://schemas.microsoft.com/office/powerpoint/2010/main" val="81043638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smtClean="0"/>
              <a:t>Изменение типа диаграммы для ряда данных</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990" y="1120917"/>
            <a:ext cx="4895447" cy="4486253"/>
          </a:xfrm>
          <a:prstGeom prst="rect">
            <a:avLst/>
          </a:prstGeom>
          <a:ln>
            <a:noFill/>
          </a:ln>
          <a:effectLst>
            <a:outerShdw blurRad="292100" dist="139700" dir="2700000" algn="tl" rotWithShape="0">
              <a:srgbClr val="333333">
                <a:alpha val="65000"/>
              </a:srgbClr>
            </a:outerShdw>
          </a:effectLst>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27743"/>
            <a:ext cx="5378497" cy="3234038"/>
          </a:xfrm>
          <a:prstGeom prst="rect">
            <a:avLst/>
          </a:prstGeom>
          <a:ln>
            <a:noFill/>
          </a:ln>
          <a:effectLst>
            <a:outerShdw blurRad="292100" dist="139700" dir="2700000" algn="tl" rotWithShape="0">
              <a:srgbClr val="333333">
                <a:alpha val="65000"/>
              </a:srgbClr>
            </a:outerShdw>
          </a:effectLst>
        </p:spPr>
      </p:pic>
      <p:sp>
        <p:nvSpPr>
          <p:cNvPr id="6" name="Объект 2"/>
          <p:cNvSpPr txBox="1">
            <a:spLocks/>
          </p:cNvSpPr>
          <p:nvPr/>
        </p:nvSpPr>
        <p:spPr>
          <a:xfrm>
            <a:off x="6096000" y="5066195"/>
            <a:ext cx="5364163" cy="6358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dirty="0" smtClean="0"/>
              <a:t>Результат изменения типа диаграммы для ряда данных</a:t>
            </a:r>
          </a:p>
          <a:p>
            <a:pPr marL="0" indent="0">
              <a:buNone/>
            </a:pPr>
            <a:endParaRPr lang="ru-RU" sz="2000" dirty="0"/>
          </a:p>
        </p:txBody>
      </p:sp>
    </p:spTree>
    <p:extLst>
      <p:ext uri="{BB962C8B-B14F-4D97-AF65-F5344CB8AC3E}">
        <p14:creationId xmlns:p14="http://schemas.microsoft.com/office/powerpoint/2010/main" val="40164928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Обработка ряда данных в сводной диаграмме</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328" y="1200500"/>
            <a:ext cx="7018457" cy="4458569"/>
          </a:xfrm>
          <a:prstGeom prst="rect">
            <a:avLst/>
          </a:prstGeom>
          <a:ln>
            <a:noFill/>
          </a:ln>
          <a:effectLst>
            <a:outerShdw blurRad="292100" dist="139700" dir="2700000" algn="tl" rotWithShape="0">
              <a:srgbClr val="333333">
                <a:alpha val="65000"/>
              </a:srgbClr>
            </a:outerShdw>
          </a:effectLst>
        </p:spPr>
      </p:pic>
      <p:sp>
        <p:nvSpPr>
          <p:cNvPr id="4" name="Объект 2"/>
          <p:cNvSpPr txBox="1">
            <a:spLocks/>
          </p:cNvSpPr>
          <p:nvPr/>
        </p:nvSpPr>
        <p:spPr>
          <a:xfrm>
            <a:off x="8018972" y="2655618"/>
            <a:ext cx="3243532" cy="15023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800" dirty="0" smtClean="0"/>
              <a:t>Выделить ряд данных – </a:t>
            </a:r>
            <a:r>
              <a:rPr lang="ru-RU" sz="1800" b="1" dirty="0" smtClean="0"/>
              <a:t>Формат (</a:t>
            </a:r>
            <a:r>
              <a:rPr lang="en-US" sz="1800" b="1" dirty="0" smtClean="0"/>
              <a:t>Format</a:t>
            </a:r>
            <a:r>
              <a:rPr lang="ru-RU" sz="1800" b="1" dirty="0" smtClean="0"/>
              <a:t>) </a:t>
            </a:r>
            <a:r>
              <a:rPr lang="ru-RU" sz="1800" dirty="0" smtClean="0"/>
              <a:t>– </a:t>
            </a:r>
            <a:r>
              <a:rPr lang="ru-RU" sz="1800" b="1" dirty="0" smtClean="0"/>
              <a:t>Стили фигур (</a:t>
            </a:r>
            <a:r>
              <a:rPr lang="en-US" sz="1800" b="1" dirty="0" smtClean="0"/>
              <a:t>Shape Styles</a:t>
            </a:r>
            <a:r>
              <a:rPr lang="ru-RU" sz="1800" b="1" dirty="0" smtClean="0"/>
              <a:t>) </a:t>
            </a:r>
            <a:r>
              <a:rPr lang="ru-RU" sz="1800" dirty="0" smtClean="0"/>
              <a:t>– </a:t>
            </a:r>
            <a:r>
              <a:rPr lang="ru-RU" sz="1800" b="1" dirty="0" smtClean="0"/>
              <a:t>Контур фигур (</a:t>
            </a:r>
            <a:r>
              <a:rPr lang="en-US" sz="1800" b="1" dirty="0" smtClean="0"/>
              <a:t>Shape Outline</a:t>
            </a:r>
            <a:r>
              <a:rPr lang="ru-RU" sz="1800" b="1" dirty="0" smtClean="0"/>
              <a:t>) </a:t>
            </a:r>
            <a:r>
              <a:rPr lang="ru-RU" sz="1800" dirty="0" smtClean="0"/>
              <a:t>– </a:t>
            </a:r>
            <a:r>
              <a:rPr lang="ru-RU" sz="1800" b="1" dirty="0" smtClean="0"/>
              <a:t>Нет контура (</a:t>
            </a:r>
            <a:r>
              <a:rPr lang="en-US" sz="1800" b="1" dirty="0" smtClean="0"/>
              <a:t>No Outline</a:t>
            </a:r>
            <a:r>
              <a:rPr lang="ru-RU" sz="1800" b="1" dirty="0" smtClean="0"/>
              <a:t>)</a:t>
            </a:r>
          </a:p>
        </p:txBody>
      </p:sp>
    </p:spTree>
    <p:extLst>
      <p:ext uri="{BB962C8B-B14F-4D97-AF65-F5344CB8AC3E}">
        <p14:creationId xmlns:p14="http://schemas.microsoft.com/office/powerpoint/2010/main" val="29548543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Добавление подписей данных в сводную диаграмму</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738" y="1268233"/>
            <a:ext cx="8493683" cy="3898990"/>
          </a:xfrm>
          <a:prstGeom prst="rect">
            <a:avLst/>
          </a:prstGeom>
          <a:ln>
            <a:noFill/>
          </a:ln>
          <a:effectLst>
            <a:outerShdw blurRad="292100" dist="139700" dir="2700000" algn="tl" rotWithShape="0">
              <a:srgbClr val="333333">
                <a:alpha val="65000"/>
              </a:srgbClr>
            </a:outerShdw>
          </a:effectLst>
        </p:spPr>
      </p:pic>
      <p:sp>
        <p:nvSpPr>
          <p:cNvPr id="4" name="Прямоугольник 3"/>
          <p:cNvSpPr/>
          <p:nvPr/>
        </p:nvSpPr>
        <p:spPr>
          <a:xfrm>
            <a:off x="3314700" y="5357329"/>
            <a:ext cx="6096000" cy="923330"/>
          </a:xfrm>
          <a:prstGeom prst="rect">
            <a:avLst/>
          </a:prstGeom>
        </p:spPr>
        <p:txBody>
          <a:bodyPr>
            <a:spAutoFit/>
          </a:bodyPr>
          <a:lstStyle/>
          <a:p>
            <a:r>
              <a:rPr lang="ru-RU" dirty="0"/>
              <a:t>Выделить ряд данных – Конструктор </a:t>
            </a:r>
            <a:r>
              <a:rPr lang="ru-RU" dirty="0" smtClean="0"/>
              <a:t>(</a:t>
            </a:r>
            <a:r>
              <a:rPr lang="en-US" dirty="0" smtClean="0"/>
              <a:t>Design</a:t>
            </a:r>
            <a:r>
              <a:rPr lang="ru-RU" dirty="0" smtClean="0"/>
              <a:t>) </a:t>
            </a:r>
            <a:r>
              <a:rPr lang="ru-RU" dirty="0"/>
              <a:t>– Макеты диаграмм </a:t>
            </a:r>
            <a:r>
              <a:rPr lang="ru-RU" dirty="0" smtClean="0"/>
              <a:t>(</a:t>
            </a:r>
            <a:r>
              <a:rPr lang="en-US" dirty="0" smtClean="0"/>
              <a:t>Chart Layouts</a:t>
            </a:r>
            <a:r>
              <a:rPr lang="ru-RU" dirty="0" smtClean="0"/>
              <a:t>) </a:t>
            </a:r>
            <a:r>
              <a:rPr lang="ru-RU" dirty="0"/>
              <a:t>– Добавить элемент диаграммы </a:t>
            </a:r>
            <a:r>
              <a:rPr lang="ru-RU" dirty="0" smtClean="0"/>
              <a:t>(</a:t>
            </a:r>
            <a:r>
              <a:rPr lang="en-US" dirty="0" smtClean="0"/>
              <a:t>Add Chart Element</a:t>
            </a:r>
            <a:r>
              <a:rPr lang="ru-RU" dirty="0" smtClean="0"/>
              <a:t>) </a:t>
            </a:r>
            <a:r>
              <a:rPr lang="ru-RU" dirty="0"/>
              <a:t>– Подписи данных </a:t>
            </a:r>
            <a:r>
              <a:rPr lang="ru-RU" dirty="0" smtClean="0"/>
              <a:t>(</a:t>
            </a:r>
            <a:r>
              <a:rPr lang="en-US" dirty="0" smtClean="0"/>
              <a:t>Data Labels</a:t>
            </a:r>
            <a:r>
              <a:rPr lang="ru-RU" dirty="0" smtClean="0"/>
              <a:t>)</a:t>
            </a:r>
            <a:endParaRPr lang="ru-RU" dirty="0"/>
          </a:p>
        </p:txBody>
      </p:sp>
    </p:spTree>
    <p:extLst>
      <p:ext uri="{BB962C8B-B14F-4D97-AF65-F5344CB8AC3E}">
        <p14:creationId xmlns:p14="http://schemas.microsoft.com/office/powerpoint/2010/main" val="30132138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Результат добавления подписей данных к ряду данных</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713" y="1571350"/>
            <a:ext cx="6725718" cy="3639006"/>
          </a:xfrm>
          <a:prstGeom prst="rect">
            <a:avLst/>
          </a:prstGeom>
          <a:ln>
            <a:noFill/>
          </a:ln>
          <a:effectLst>
            <a:outerShdw blurRad="292100" dist="139700" dir="2700000" algn="tl" rotWithShape="0">
              <a:srgbClr val="333333">
                <a:alpha val="65000"/>
              </a:srgbClr>
            </a:outerShdw>
          </a:effectLst>
        </p:spPr>
      </p:pic>
      <p:sp>
        <p:nvSpPr>
          <p:cNvPr id="4" name="Объект 2"/>
          <p:cNvSpPr txBox="1">
            <a:spLocks/>
          </p:cNvSpPr>
          <p:nvPr/>
        </p:nvSpPr>
        <p:spPr>
          <a:xfrm>
            <a:off x="7829190" y="1571350"/>
            <a:ext cx="3243532" cy="7583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800" dirty="0" smtClean="0"/>
              <a:t>К «скрытому» ряду данных добавились подписи данных из столбца, который был получен путем использования команды Вычисляемый объект</a:t>
            </a:r>
          </a:p>
          <a:p>
            <a:pPr marL="0" indent="0">
              <a:buNone/>
            </a:pPr>
            <a:r>
              <a:rPr lang="ru-RU" sz="1800" dirty="0" smtClean="0"/>
              <a:t>Подписи данных содержат (также как и данные столбца Итого за 1-й квартал) число десятичных знаков. На диаграмме это выглядит не красиво, поэтому, надо избегать такого отображения числового значения</a:t>
            </a:r>
          </a:p>
          <a:p>
            <a:pPr marL="0" indent="0">
              <a:buNone/>
            </a:pPr>
            <a:endParaRPr lang="ru-RU" sz="1800" dirty="0" smtClean="0"/>
          </a:p>
        </p:txBody>
      </p:sp>
    </p:spTree>
    <p:extLst>
      <p:ext uri="{BB962C8B-B14F-4D97-AF65-F5344CB8AC3E}">
        <p14:creationId xmlns:p14="http://schemas.microsoft.com/office/powerpoint/2010/main" val="9552596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Работа с форматом выделенного элемента в диаграмме</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29" y="1449388"/>
            <a:ext cx="10644834" cy="3752340"/>
          </a:xfrm>
          <a:prstGeom prst="rect">
            <a:avLst/>
          </a:prstGeom>
          <a:ln>
            <a:noFill/>
          </a:ln>
          <a:effectLst>
            <a:outerShdw blurRad="292100" dist="139700" dir="2700000" algn="tl" rotWithShape="0">
              <a:srgbClr val="333333">
                <a:alpha val="65000"/>
              </a:srgbClr>
            </a:outerShdw>
          </a:effectLst>
        </p:spPr>
      </p:pic>
      <p:sp>
        <p:nvSpPr>
          <p:cNvPr id="4" name="Прямоугольник 3"/>
          <p:cNvSpPr/>
          <p:nvPr/>
        </p:nvSpPr>
        <p:spPr>
          <a:xfrm>
            <a:off x="874713" y="5357329"/>
            <a:ext cx="10585450" cy="923330"/>
          </a:xfrm>
          <a:prstGeom prst="rect">
            <a:avLst/>
          </a:prstGeom>
        </p:spPr>
        <p:txBody>
          <a:bodyPr wrap="square">
            <a:spAutoFit/>
          </a:bodyPr>
          <a:lstStyle/>
          <a:p>
            <a:r>
              <a:rPr lang="ru-RU" dirty="0" smtClean="0"/>
              <a:t>Выделить подписи данных – </a:t>
            </a:r>
            <a:r>
              <a:rPr lang="en-US" dirty="0" smtClean="0"/>
              <a:t>Ctrl+1 – </a:t>
            </a:r>
            <a:r>
              <a:rPr lang="ru-RU" b="1" dirty="0" smtClean="0"/>
              <a:t>Формат подписи данных (</a:t>
            </a:r>
            <a:r>
              <a:rPr lang="en-US" b="1" dirty="0" smtClean="0"/>
              <a:t>Format Data Labels</a:t>
            </a:r>
            <a:r>
              <a:rPr lang="ru-RU" b="1" dirty="0" smtClean="0"/>
              <a:t>) </a:t>
            </a:r>
            <a:r>
              <a:rPr lang="ru-RU" dirty="0" smtClean="0"/>
              <a:t>– </a:t>
            </a:r>
            <a:r>
              <a:rPr lang="ru-RU" b="1" dirty="0" smtClean="0"/>
              <a:t>Параметры подписей (</a:t>
            </a:r>
            <a:r>
              <a:rPr lang="en-US" b="1" dirty="0" smtClean="0"/>
              <a:t>label Options</a:t>
            </a:r>
            <a:r>
              <a:rPr lang="ru-RU" b="1" dirty="0" smtClean="0"/>
              <a:t>)</a:t>
            </a:r>
            <a:r>
              <a:rPr lang="ru-RU" dirty="0" smtClean="0"/>
              <a:t> – </a:t>
            </a:r>
            <a:r>
              <a:rPr lang="ru-RU" b="1" dirty="0" smtClean="0"/>
              <a:t>Число  (</a:t>
            </a:r>
            <a:r>
              <a:rPr lang="en-US" b="1" dirty="0" smtClean="0"/>
              <a:t>Number</a:t>
            </a:r>
            <a:r>
              <a:rPr lang="ru-RU" b="1" dirty="0" smtClean="0"/>
              <a:t>) </a:t>
            </a:r>
            <a:r>
              <a:rPr lang="ru-RU" dirty="0" smtClean="0"/>
              <a:t>– </a:t>
            </a:r>
            <a:r>
              <a:rPr lang="ru-RU" b="1" dirty="0" smtClean="0"/>
              <a:t>Категория (</a:t>
            </a:r>
            <a:r>
              <a:rPr lang="en-US" b="1" dirty="0" smtClean="0"/>
              <a:t>Category</a:t>
            </a:r>
            <a:r>
              <a:rPr lang="ru-RU" b="1" dirty="0" smtClean="0"/>
              <a:t>) </a:t>
            </a:r>
            <a:r>
              <a:rPr lang="ru-RU" dirty="0" smtClean="0"/>
              <a:t>– выбрать нужный формат (например, числовой (</a:t>
            </a:r>
            <a:r>
              <a:rPr lang="en-US" dirty="0" smtClean="0"/>
              <a:t>number</a:t>
            </a:r>
            <a:r>
              <a:rPr lang="ru-RU" dirty="0" smtClean="0"/>
              <a:t>) и установить число десятичных знаков</a:t>
            </a:r>
            <a:r>
              <a:rPr lang="en-US" dirty="0" smtClean="0"/>
              <a:t> (decimal places)</a:t>
            </a:r>
            <a:r>
              <a:rPr lang="ru-RU" dirty="0" smtClean="0"/>
              <a:t> 0) </a:t>
            </a:r>
            <a:endParaRPr lang="ru-RU" dirty="0"/>
          </a:p>
        </p:txBody>
      </p:sp>
    </p:spTree>
    <p:extLst>
      <p:ext uri="{BB962C8B-B14F-4D97-AF65-F5344CB8AC3E}">
        <p14:creationId xmlns:p14="http://schemas.microsoft.com/office/powerpoint/2010/main" val="147307994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Изменение вычисляемого объекта. Удаление вычисляемого объекта</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998" y="2029009"/>
            <a:ext cx="4771429" cy="2942857"/>
          </a:xfrm>
          <a:prstGeom prst="rect">
            <a:avLst/>
          </a:prstGeom>
          <a:ln>
            <a:noFill/>
          </a:ln>
          <a:effectLst>
            <a:outerShdw blurRad="292100" dist="139700" dir="2700000" algn="tl" rotWithShape="0">
              <a:srgbClr val="333333">
                <a:alpha val="65000"/>
              </a:srgbClr>
            </a:outerShdw>
          </a:effectLst>
        </p:spPr>
      </p:pic>
      <p:sp>
        <p:nvSpPr>
          <p:cNvPr id="4" name="Объект 2"/>
          <p:cNvSpPr txBox="1">
            <a:spLocks/>
          </p:cNvSpPr>
          <p:nvPr/>
        </p:nvSpPr>
        <p:spPr>
          <a:xfrm>
            <a:off x="6202363" y="2397518"/>
            <a:ext cx="5257800" cy="19310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800" dirty="0" smtClean="0"/>
              <a:t>В Вычисляемом объекте (</a:t>
            </a:r>
            <a:r>
              <a:rPr lang="en-US" sz="1800" dirty="0"/>
              <a:t>Calculated Item</a:t>
            </a:r>
            <a:r>
              <a:rPr lang="ru-RU" sz="1800" dirty="0" smtClean="0"/>
              <a:t>) – выбрать имя вычисляемого объекта, которое подлежит изменению – прописать формулу, например, ОКРУГЛ (</a:t>
            </a:r>
            <a:r>
              <a:rPr lang="en-US" sz="1800" dirty="0" smtClean="0"/>
              <a:t>ROUND) – </a:t>
            </a:r>
            <a:r>
              <a:rPr lang="ru-RU" sz="1800" dirty="0" smtClean="0"/>
              <a:t>Изменить (</a:t>
            </a:r>
            <a:r>
              <a:rPr lang="en-US" sz="1800" dirty="0" smtClean="0"/>
              <a:t>Change</a:t>
            </a:r>
            <a:r>
              <a:rPr lang="ru-RU" sz="1800" dirty="0" smtClean="0"/>
              <a:t>)</a:t>
            </a:r>
          </a:p>
          <a:p>
            <a:pPr marL="0" indent="0">
              <a:buNone/>
            </a:pPr>
            <a:r>
              <a:rPr lang="ru-RU" sz="1800" dirty="0" smtClean="0"/>
              <a:t>В Вычисляемом объекте (</a:t>
            </a:r>
            <a:r>
              <a:rPr lang="en-US" sz="1800" dirty="0"/>
              <a:t>Calculated Item</a:t>
            </a:r>
            <a:r>
              <a:rPr lang="ru-RU" sz="1800" dirty="0" smtClean="0"/>
              <a:t>) – выбрать имя вычисляемого объекта, которое подлежит удаление – воспользоваться командой Удалить (</a:t>
            </a:r>
            <a:r>
              <a:rPr lang="en-US" sz="1800" dirty="0" smtClean="0"/>
              <a:t>Delete</a:t>
            </a:r>
            <a:r>
              <a:rPr lang="ru-RU" sz="1800" dirty="0" smtClean="0"/>
              <a:t>)</a:t>
            </a:r>
          </a:p>
          <a:p>
            <a:pPr marL="0" indent="0">
              <a:buNone/>
            </a:pPr>
            <a:endParaRPr lang="ru-RU" sz="1800" dirty="0" smtClean="0"/>
          </a:p>
        </p:txBody>
      </p:sp>
    </p:spTree>
    <p:extLst>
      <p:ext uri="{BB962C8B-B14F-4D97-AF65-F5344CB8AC3E}">
        <p14:creationId xmlns:p14="http://schemas.microsoft.com/office/powerpoint/2010/main" val="231064383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Результат отображение отборных данных в диаграмме с общим квартальным итогом по продажам</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117" y="1449388"/>
            <a:ext cx="9219410" cy="40772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23154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Удаление сводной диаграммы. Очистить фильтры в сводной таблице</a:t>
            </a:r>
            <a:endParaRPr lang="ru-RU" dirty="0"/>
          </a:p>
        </p:txBody>
      </p:sp>
      <p:sp>
        <p:nvSpPr>
          <p:cNvPr id="3" name="Объект 2"/>
          <p:cNvSpPr txBox="1">
            <a:spLocks/>
          </p:cNvSpPr>
          <p:nvPr/>
        </p:nvSpPr>
        <p:spPr>
          <a:xfrm>
            <a:off x="874713" y="1724658"/>
            <a:ext cx="5257800" cy="19310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800" dirty="0" smtClean="0"/>
              <a:t>Сводная диаграмма удаляется клавишей </a:t>
            </a:r>
            <a:r>
              <a:rPr lang="en-US" sz="1800" dirty="0" smtClean="0"/>
              <a:t>Delete</a:t>
            </a:r>
            <a:r>
              <a:rPr lang="ru-RU" sz="1800" dirty="0" smtClean="0"/>
              <a:t> на клавиатуре (при этом необходимо, чтобы область сводной диаграммы была выделена)</a:t>
            </a:r>
          </a:p>
          <a:p>
            <a:pPr marL="0" indent="0">
              <a:buNone/>
            </a:pPr>
            <a:r>
              <a:rPr lang="ru-RU" sz="1800" dirty="0" smtClean="0"/>
              <a:t>При отборе данных в сводной таблице или сводной диаграмме, отобранные данные отображаются как в сводной таблице, так и в сводной диаграмме</a:t>
            </a:r>
          </a:p>
          <a:p>
            <a:pPr marL="0" indent="0">
              <a:buNone/>
            </a:pPr>
            <a:r>
              <a:rPr lang="ru-RU" sz="1800" dirty="0" smtClean="0"/>
              <a:t>При удаление сводной диаграммы автоматической очистки отбора данных не происходит</a:t>
            </a:r>
          </a:p>
          <a:p>
            <a:pPr marL="0" indent="0">
              <a:buNone/>
            </a:pPr>
            <a:r>
              <a:rPr lang="ru-RU" sz="1800" dirty="0" smtClean="0"/>
              <a:t>Для очистки фильтрации необходимо воспользоваться командой, которая располагается на вкладке </a:t>
            </a:r>
            <a:r>
              <a:rPr lang="ru-RU" sz="1800" b="1" dirty="0" smtClean="0"/>
              <a:t>Анализ</a:t>
            </a:r>
            <a:r>
              <a:rPr lang="ru-RU" sz="1800" dirty="0" smtClean="0"/>
              <a:t> (</a:t>
            </a:r>
            <a:r>
              <a:rPr lang="en-US" sz="1800" b="1" dirty="0"/>
              <a:t>Analyze</a:t>
            </a:r>
            <a:r>
              <a:rPr lang="ru-RU" sz="1800" dirty="0" smtClean="0"/>
              <a:t>) – </a:t>
            </a:r>
            <a:r>
              <a:rPr lang="ru-RU" sz="1800" b="1" dirty="0" smtClean="0"/>
              <a:t>Действия</a:t>
            </a:r>
            <a:r>
              <a:rPr lang="ru-RU" sz="1800" dirty="0" smtClean="0"/>
              <a:t> (</a:t>
            </a:r>
            <a:r>
              <a:rPr lang="en-US" sz="1800" b="1" dirty="0" smtClean="0"/>
              <a:t>Action</a:t>
            </a:r>
            <a:r>
              <a:rPr lang="ru-RU" sz="1800" dirty="0" smtClean="0"/>
              <a:t>) – </a:t>
            </a:r>
            <a:r>
              <a:rPr lang="ru-RU" sz="1800" b="1" dirty="0" smtClean="0"/>
              <a:t>Очистить</a:t>
            </a:r>
            <a:r>
              <a:rPr lang="ru-RU" sz="1800" dirty="0" smtClean="0"/>
              <a:t> (</a:t>
            </a:r>
            <a:r>
              <a:rPr lang="en-US" sz="1800" b="1" dirty="0" smtClean="0"/>
              <a:t>Clear</a:t>
            </a:r>
            <a:r>
              <a:rPr lang="ru-RU" sz="1800" dirty="0" smtClean="0"/>
              <a:t>) – </a:t>
            </a:r>
            <a:r>
              <a:rPr lang="ru-RU" sz="1800" b="1" dirty="0" smtClean="0"/>
              <a:t>Очистить</a:t>
            </a:r>
            <a:r>
              <a:rPr lang="ru-RU" sz="1800" dirty="0" smtClean="0"/>
              <a:t> </a:t>
            </a:r>
            <a:r>
              <a:rPr lang="ru-RU" sz="1800" b="1" dirty="0" smtClean="0"/>
              <a:t>фильтры</a:t>
            </a:r>
            <a:r>
              <a:rPr lang="ru-RU" sz="1800" dirty="0" smtClean="0"/>
              <a:t> (</a:t>
            </a:r>
            <a:r>
              <a:rPr lang="en-US" sz="1800" b="1" dirty="0" smtClean="0"/>
              <a:t>Clear</a:t>
            </a:r>
            <a:r>
              <a:rPr lang="en-US" sz="1800" dirty="0" smtClean="0"/>
              <a:t> </a:t>
            </a:r>
            <a:r>
              <a:rPr lang="en-US" sz="1800" b="1" dirty="0" smtClean="0"/>
              <a:t>filters</a:t>
            </a:r>
            <a:r>
              <a:rPr lang="ru-RU" sz="1800" dirty="0" smtClean="0"/>
              <a:t>)</a:t>
            </a:r>
          </a:p>
          <a:p>
            <a:pPr marL="0" indent="0">
              <a:buNone/>
            </a:pPr>
            <a:endParaRPr lang="ru-RU" sz="1800" dirty="0" smtClean="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8502" y="1724658"/>
            <a:ext cx="4317208" cy="1346346"/>
          </a:xfrm>
          <a:prstGeom prst="rect">
            <a:avLst/>
          </a:prstGeom>
          <a:ln>
            <a:noFill/>
          </a:ln>
          <a:effectLst>
            <a:outerShdw blurRad="292100" dist="139700" dir="2700000" algn="tl" rotWithShape="0">
              <a:srgbClr val="333333">
                <a:alpha val="65000"/>
              </a:srgbClr>
            </a:outerShdw>
          </a:effectLst>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6958" y="3569450"/>
            <a:ext cx="3106110" cy="19413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0148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Создание имен для ячеек и диапазонов</a:t>
            </a:r>
            <a:endParaRPr lang="ru-RU" dirty="0"/>
          </a:p>
        </p:txBody>
      </p:sp>
      <p:grpSp>
        <p:nvGrpSpPr>
          <p:cNvPr id="13" name="Группа 12"/>
          <p:cNvGrpSpPr/>
          <p:nvPr/>
        </p:nvGrpSpPr>
        <p:grpSpPr>
          <a:xfrm>
            <a:off x="883838" y="1337481"/>
            <a:ext cx="10576325" cy="4960548"/>
            <a:chOff x="729019" y="1337481"/>
            <a:chExt cx="10576325" cy="4960548"/>
          </a:xfrm>
        </p:grpSpPr>
        <p:sp>
          <p:nvSpPr>
            <p:cNvPr id="3" name="TextBox 2"/>
            <p:cNvSpPr txBox="1"/>
            <p:nvPr/>
          </p:nvSpPr>
          <p:spPr>
            <a:xfrm>
              <a:off x="729019" y="1337481"/>
              <a:ext cx="10576325" cy="3589361"/>
            </a:xfrm>
            <a:prstGeom prst="rect">
              <a:avLst/>
            </a:prstGeom>
            <a:noFill/>
          </p:spPr>
          <p:txBody>
            <a:bodyPr wrap="square" rtlCol="0">
              <a:noAutofit/>
            </a:bodyPr>
            <a:lstStyle/>
            <a:p>
              <a:pPr lvl="0"/>
              <a:r>
                <a:rPr lang="ru-RU" sz="2000" dirty="0"/>
                <a:t>Присвоить имя одной ячейке или присвоить одно имя группе ячеек </a:t>
              </a:r>
            </a:p>
            <a:p>
              <a:pPr lvl="1"/>
              <a:r>
                <a:rPr lang="ru-RU" sz="2000" b="1" dirty="0"/>
                <a:t>Алгоритм действий</a:t>
              </a:r>
            </a:p>
            <a:p>
              <a:pPr marL="1257300" lvl="2" indent="-342900">
                <a:buFont typeface="Wingdings" panose="05000000000000000000" pitchFamily="2" charset="2"/>
                <a:buChar char="§"/>
              </a:pPr>
              <a:r>
                <a:rPr lang="ru-RU" sz="2000" dirty="0"/>
                <a:t>Выделить ячейку (или группу ячеек)</a:t>
              </a:r>
            </a:p>
            <a:p>
              <a:pPr marL="1257300" lvl="2" indent="-342900">
                <a:buFont typeface="Wingdings" panose="05000000000000000000" pitchFamily="2" charset="2"/>
                <a:buChar char="§"/>
              </a:pPr>
              <a:r>
                <a:rPr lang="ru-RU" sz="2000" dirty="0"/>
                <a:t>Установить курсор в строку Имя</a:t>
              </a:r>
            </a:p>
            <a:p>
              <a:pPr marL="1257300" lvl="2" indent="-342900">
                <a:buFont typeface="Wingdings" panose="05000000000000000000" pitchFamily="2" charset="2"/>
                <a:buChar char="§"/>
              </a:pPr>
              <a:r>
                <a:rPr lang="ru-RU" sz="2000" dirty="0"/>
                <a:t>Ввести нужное имя для ячейки (или диапазона) с </a:t>
              </a:r>
              <a:r>
                <a:rPr lang="ru-RU" sz="2000" dirty="0" smtClean="0"/>
                <a:t>клавиатуры </a:t>
              </a:r>
            </a:p>
            <a:p>
              <a:pPr lvl="2"/>
              <a:r>
                <a:rPr lang="ru-RU" sz="2000" b="1" dirty="0" smtClean="0">
                  <a:solidFill>
                    <a:srgbClr val="C00000"/>
                  </a:solidFill>
                </a:rPr>
                <a:t>!!!</a:t>
              </a:r>
              <a:r>
                <a:rPr lang="ru-RU" sz="2000" dirty="0" smtClean="0"/>
                <a:t>Обратить внимание</a:t>
              </a:r>
              <a:r>
                <a:rPr lang="ru-RU" sz="2000" b="1" dirty="0" smtClean="0">
                  <a:solidFill>
                    <a:srgbClr val="C00000"/>
                  </a:solidFill>
                </a:rPr>
                <a:t>!!!</a:t>
              </a:r>
              <a:r>
                <a:rPr lang="ru-RU" sz="2000" dirty="0" smtClean="0"/>
                <a:t>: </a:t>
              </a:r>
              <a:r>
                <a:rPr lang="ru-RU" sz="2000" dirty="0"/>
                <a:t>если имя ячейки (или диапазона) состоит из нескольких </a:t>
              </a:r>
              <a:r>
                <a:rPr lang="ru-RU" sz="2000" dirty="0" smtClean="0"/>
                <a:t>слов, </a:t>
              </a:r>
              <a:r>
                <a:rPr lang="ru-RU" sz="2000" dirty="0"/>
                <a:t>то между словами символ-разделить </a:t>
              </a:r>
              <a:r>
                <a:rPr lang="ru-RU" sz="2000" dirty="0" smtClean="0"/>
                <a:t>«_» либо без использования символа-разделителя, но для удобства чтения каждое новое слово прописывать с заглавной буквы. Например, </a:t>
              </a:r>
              <a:r>
                <a:rPr lang="ru-RU" sz="2000" dirty="0"/>
                <a:t>(</a:t>
              </a:r>
              <a:r>
                <a:rPr lang="ru-RU" sz="2000" dirty="0" err="1"/>
                <a:t>база_данных</a:t>
              </a:r>
              <a:r>
                <a:rPr lang="ru-RU" sz="2000" dirty="0"/>
                <a:t>, </a:t>
              </a:r>
              <a:r>
                <a:rPr lang="ru-RU" sz="2000" dirty="0" err="1"/>
                <a:t>отдел_развития</a:t>
              </a:r>
              <a:r>
                <a:rPr lang="ru-RU" sz="2000" dirty="0"/>
                <a:t>, </a:t>
              </a:r>
              <a:r>
                <a:rPr lang="ru-RU" sz="2000" dirty="0" err="1"/>
                <a:t>стоимость_товара</a:t>
              </a:r>
              <a:r>
                <a:rPr lang="ru-RU" sz="2000" dirty="0"/>
                <a:t> и т.д</a:t>
              </a:r>
              <a:r>
                <a:rPr lang="ru-RU" sz="2000" dirty="0" smtClean="0"/>
                <a:t>.) или (</a:t>
              </a:r>
              <a:r>
                <a:rPr lang="ru-RU" sz="2000" dirty="0" err="1" smtClean="0"/>
                <a:t>БазаДанных</a:t>
              </a:r>
              <a:r>
                <a:rPr lang="ru-RU" sz="2000" dirty="0" smtClean="0"/>
                <a:t>, </a:t>
              </a:r>
              <a:r>
                <a:rPr lang="ru-RU" sz="2000" dirty="0" err="1" smtClean="0"/>
                <a:t>ОтделРазвития</a:t>
              </a:r>
              <a:r>
                <a:rPr lang="ru-RU" sz="2000" dirty="0" smtClean="0"/>
                <a:t>, </a:t>
              </a:r>
              <a:r>
                <a:rPr lang="ru-RU" sz="2000" dirty="0" err="1" smtClean="0"/>
                <a:t>СтоимостьТовара</a:t>
              </a:r>
              <a:r>
                <a:rPr lang="ru-RU" sz="2000" dirty="0" smtClean="0"/>
                <a:t>)</a:t>
              </a:r>
              <a:endParaRPr lang="ru-RU" sz="2000" dirty="0"/>
            </a:p>
            <a:p>
              <a:pPr marL="1257300" lvl="2" indent="-342900">
                <a:buFont typeface="Wingdings" panose="05000000000000000000" pitchFamily="2" charset="2"/>
                <a:buChar char="§"/>
              </a:pPr>
              <a:r>
                <a:rPr lang="en-US" sz="2000" dirty="0"/>
                <a:t>Enter</a:t>
              </a:r>
              <a:endParaRPr lang="ru-RU" sz="2000" dirty="0"/>
            </a:p>
            <a:p>
              <a:endParaRPr lang="ru-RU" sz="2000"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19" y="4816931"/>
              <a:ext cx="2149263" cy="1481098"/>
            </a:xfrm>
            <a:prstGeom prst="rect">
              <a:avLst/>
            </a:prstGeom>
            <a:ln>
              <a:noFill/>
            </a:ln>
            <a:effectLst>
              <a:outerShdw blurRad="292100" dist="139700" dir="2700000" algn="tl" rotWithShape="0">
                <a:srgbClr val="333333">
                  <a:alpha val="65000"/>
                </a:srgbClr>
              </a:outerShdw>
            </a:effectLst>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638" y="4816931"/>
              <a:ext cx="2562231" cy="1481098"/>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8506113" y="4523563"/>
              <a:ext cx="2692868" cy="1774466"/>
            </a:xfrm>
            <a:prstGeom prst="rect">
              <a:avLst/>
            </a:prstGeom>
            <a:noFill/>
          </p:spPr>
          <p:txBody>
            <a:bodyPr wrap="square" rtlCol="0">
              <a:noAutofit/>
            </a:bodyPr>
            <a:lstStyle/>
            <a:p>
              <a:r>
                <a:rPr lang="ru-RU" sz="2000" b="1" dirty="0" smtClean="0"/>
                <a:t>Результат</a:t>
              </a:r>
              <a:r>
                <a:rPr lang="ru-RU" dirty="0" smtClean="0"/>
                <a:t>:</a:t>
              </a:r>
            </a:p>
            <a:p>
              <a:r>
                <a:rPr lang="ru-RU" sz="2000" dirty="0" smtClean="0"/>
                <a:t>Ячейка в строке Имя будет отображаться не как координата, например А1, а присвоенным именем</a:t>
              </a:r>
              <a:endParaRPr lang="ru-RU" sz="2000" dirty="0"/>
            </a:p>
          </p:txBody>
        </p:sp>
      </p:grpSp>
      <p:sp>
        <p:nvSpPr>
          <p:cNvPr id="7" name="Стрелка влево 6"/>
          <p:cNvSpPr/>
          <p:nvPr/>
        </p:nvSpPr>
        <p:spPr>
          <a:xfrm>
            <a:off x="6756040" y="4708220"/>
            <a:ext cx="1101436" cy="1589809"/>
          </a:xfrm>
          <a:prstGeom prst="leftArrow">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62112394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Создание текстовых групп в сводной таблице</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713" y="1454689"/>
            <a:ext cx="3000000" cy="4314286"/>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8395" y="1558206"/>
            <a:ext cx="4406387" cy="1152381"/>
          </a:xfrm>
          <a:prstGeom prst="rect">
            <a:avLst/>
          </a:prstGeom>
          <a:ln>
            <a:noFill/>
          </a:ln>
          <a:effectLst>
            <a:outerShdw blurRad="292100" dist="139700" dir="2700000" algn="tl" rotWithShape="0">
              <a:srgbClr val="333333">
                <a:alpha val="65000"/>
              </a:srgbClr>
            </a:outerShdw>
          </a:effectLst>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8396" y="3500438"/>
            <a:ext cx="4400986" cy="2104762"/>
          </a:xfrm>
          <a:prstGeom prst="rect">
            <a:avLst/>
          </a:prstGeom>
          <a:ln>
            <a:noFill/>
          </a:ln>
          <a:effectLst>
            <a:outerShdw blurRad="292100" dist="139700" dir="2700000" algn="tl" rotWithShape="0">
              <a:srgbClr val="333333">
                <a:alpha val="65000"/>
              </a:srgbClr>
            </a:outerShdw>
          </a:effectLst>
        </p:spPr>
      </p:pic>
      <p:sp>
        <p:nvSpPr>
          <p:cNvPr id="6" name="Объект 2"/>
          <p:cNvSpPr txBox="1">
            <a:spLocks/>
          </p:cNvSpPr>
          <p:nvPr/>
        </p:nvSpPr>
        <p:spPr>
          <a:xfrm>
            <a:off x="8563065" y="2021520"/>
            <a:ext cx="3109791" cy="31806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800" dirty="0" smtClean="0"/>
              <a:t>Войти в фильтровую область данных в сводной таблице – Отобрать нужные данные – </a:t>
            </a:r>
            <a:r>
              <a:rPr lang="ru-RU" sz="1800" b="1" dirty="0" smtClean="0"/>
              <a:t>Анализ</a:t>
            </a:r>
            <a:r>
              <a:rPr lang="ru-RU" sz="1800" dirty="0" smtClean="0"/>
              <a:t> (</a:t>
            </a:r>
            <a:r>
              <a:rPr lang="en-US" sz="1800" b="1" dirty="0"/>
              <a:t>Analyze</a:t>
            </a:r>
            <a:r>
              <a:rPr lang="ru-RU" sz="1800" dirty="0" smtClean="0"/>
              <a:t>) – </a:t>
            </a:r>
            <a:r>
              <a:rPr lang="ru-RU" sz="1800" b="1" dirty="0" smtClean="0"/>
              <a:t>Группировать</a:t>
            </a:r>
            <a:r>
              <a:rPr lang="ru-RU" sz="1800" dirty="0" smtClean="0"/>
              <a:t> (</a:t>
            </a:r>
            <a:r>
              <a:rPr lang="en-US" sz="1800" b="1" dirty="0" smtClean="0"/>
              <a:t>Group</a:t>
            </a:r>
            <a:r>
              <a:rPr lang="ru-RU" sz="1800" dirty="0" smtClean="0"/>
              <a:t>) – </a:t>
            </a:r>
            <a:r>
              <a:rPr lang="ru-RU" sz="1800" b="1" dirty="0" smtClean="0"/>
              <a:t>Группировка</a:t>
            </a:r>
            <a:r>
              <a:rPr lang="ru-RU" sz="1800" dirty="0" smtClean="0"/>
              <a:t> </a:t>
            </a:r>
            <a:r>
              <a:rPr lang="ru-RU" sz="1800" b="1" dirty="0" smtClean="0"/>
              <a:t>по</a:t>
            </a:r>
            <a:r>
              <a:rPr lang="ru-RU" sz="1800" dirty="0" smtClean="0"/>
              <a:t> </a:t>
            </a:r>
            <a:r>
              <a:rPr lang="ru-RU" sz="1800" b="1" dirty="0" smtClean="0"/>
              <a:t>выделенному</a:t>
            </a:r>
            <a:r>
              <a:rPr lang="ru-RU" sz="1800" dirty="0" smtClean="0"/>
              <a:t> (</a:t>
            </a:r>
            <a:r>
              <a:rPr lang="en-US" sz="1800" b="1" dirty="0" smtClean="0"/>
              <a:t>Group</a:t>
            </a:r>
            <a:r>
              <a:rPr lang="en-US" sz="1800" dirty="0" smtClean="0"/>
              <a:t> </a:t>
            </a:r>
            <a:r>
              <a:rPr lang="en-US" sz="1800" b="1" dirty="0" smtClean="0"/>
              <a:t>Selection</a:t>
            </a:r>
            <a:r>
              <a:rPr lang="ru-RU" sz="1800" dirty="0" smtClean="0"/>
              <a:t>) – При необходимости переименовать созданную группу по средствам клавиатуры</a:t>
            </a:r>
          </a:p>
          <a:p>
            <a:pPr marL="0" indent="0">
              <a:buNone/>
            </a:pPr>
            <a:endParaRPr lang="ru-RU" sz="1800" dirty="0" smtClean="0"/>
          </a:p>
        </p:txBody>
      </p:sp>
    </p:spTree>
    <p:extLst>
      <p:ext uri="{BB962C8B-B14F-4D97-AF65-F5344CB8AC3E}">
        <p14:creationId xmlns:p14="http://schemas.microsoft.com/office/powerpoint/2010/main" val="32158979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Создание последующих текстовых групп</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861" y="1476832"/>
            <a:ext cx="3695238" cy="1152381"/>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9099" y="2905200"/>
            <a:ext cx="1904762" cy="1190476"/>
          </a:xfrm>
          <a:prstGeom prst="rect">
            <a:avLst/>
          </a:prstGeom>
          <a:ln>
            <a:noFill/>
          </a:ln>
          <a:effectLst>
            <a:outerShdw blurRad="292100" dist="139700" dir="2700000" algn="tl" rotWithShape="0">
              <a:srgbClr val="333333">
                <a:alpha val="65000"/>
              </a:srgbClr>
            </a:outerShdw>
          </a:effectLst>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1728" y="1476832"/>
            <a:ext cx="3028571" cy="4352381"/>
          </a:xfrm>
          <a:prstGeom prst="rect">
            <a:avLst/>
          </a:prstGeom>
          <a:ln>
            <a:noFill/>
          </a:ln>
          <a:effectLst>
            <a:outerShdw blurRad="292100" dist="139700" dir="2700000" algn="tl" rotWithShape="0">
              <a:srgbClr val="333333">
                <a:alpha val="65000"/>
              </a:srgbClr>
            </a:outerShdw>
          </a:effectLst>
        </p:spPr>
      </p:pic>
      <p:sp>
        <p:nvSpPr>
          <p:cNvPr id="6" name="Объект 2"/>
          <p:cNvSpPr txBox="1">
            <a:spLocks/>
          </p:cNvSpPr>
          <p:nvPr/>
        </p:nvSpPr>
        <p:spPr>
          <a:xfrm>
            <a:off x="814328" y="4173256"/>
            <a:ext cx="6794170" cy="24432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ru-RU" sz="1800" dirty="0" smtClean="0"/>
              <a:t>Для создание последующих групп, необходимо очистить фильтрацию к созданной группе</a:t>
            </a:r>
          </a:p>
          <a:p>
            <a:pPr>
              <a:buFont typeface="Wingdings" panose="05000000000000000000" pitchFamily="2" charset="2"/>
              <a:buChar char="§"/>
            </a:pPr>
            <a:r>
              <a:rPr lang="ru-RU" sz="1800" dirty="0" smtClean="0"/>
              <a:t>Далее выделить ячейку созданной группы (с названием группы</a:t>
            </a:r>
          </a:p>
          <a:p>
            <a:pPr>
              <a:buFont typeface="Wingdings" panose="05000000000000000000" pitchFamily="2" charset="2"/>
              <a:buChar char="§"/>
            </a:pPr>
            <a:r>
              <a:rPr lang="ru-RU" sz="1800" dirty="0" smtClean="0"/>
              <a:t>Выделить отобранные данные – </a:t>
            </a:r>
            <a:r>
              <a:rPr lang="ru-RU" sz="1800" b="1" dirty="0" smtClean="0"/>
              <a:t>Анализ</a:t>
            </a:r>
            <a:r>
              <a:rPr lang="ru-RU" sz="1800" dirty="0" smtClean="0"/>
              <a:t> (</a:t>
            </a:r>
            <a:r>
              <a:rPr lang="en-US" sz="1800" b="1" dirty="0"/>
              <a:t>Analyze</a:t>
            </a:r>
            <a:r>
              <a:rPr lang="ru-RU" sz="1800" dirty="0" smtClean="0"/>
              <a:t>) – </a:t>
            </a:r>
            <a:r>
              <a:rPr lang="ru-RU" sz="1800" b="1" dirty="0" smtClean="0"/>
              <a:t>Группировать</a:t>
            </a:r>
            <a:r>
              <a:rPr lang="ru-RU" sz="1800" dirty="0" smtClean="0"/>
              <a:t> (</a:t>
            </a:r>
            <a:r>
              <a:rPr lang="en-US" sz="1800" b="1" dirty="0" smtClean="0"/>
              <a:t>Group</a:t>
            </a:r>
            <a:r>
              <a:rPr lang="ru-RU" sz="1800" dirty="0" smtClean="0"/>
              <a:t>) – </a:t>
            </a:r>
            <a:r>
              <a:rPr lang="ru-RU" sz="1800" b="1" dirty="0" smtClean="0"/>
              <a:t>Группировка</a:t>
            </a:r>
            <a:r>
              <a:rPr lang="ru-RU" sz="1800" dirty="0" smtClean="0"/>
              <a:t> </a:t>
            </a:r>
            <a:r>
              <a:rPr lang="ru-RU" sz="1800" b="1" dirty="0" smtClean="0"/>
              <a:t>по</a:t>
            </a:r>
            <a:r>
              <a:rPr lang="ru-RU" sz="1800" dirty="0" smtClean="0"/>
              <a:t> </a:t>
            </a:r>
            <a:r>
              <a:rPr lang="ru-RU" sz="1800" b="1" dirty="0" smtClean="0"/>
              <a:t>выделенному</a:t>
            </a:r>
            <a:r>
              <a:rPr lang="ru-RU" sz="1800" dirty="0" smtClean="0"/>
              <a:t> (</a:t>
            </a:r>
            <a:r>
              <a:rPr lang="en-US" sz="1800" b="1" dirty="0" smtClean="0"/>
              <a:t>Group</a:t>
            </a:r>
            <a:r>
              <a:rPr lang="en-US" sz="1800" dirty="0" smtClean="0"/>
              <a:t> </a:t>
            </a:r>
            <a:r>
              <a:rPr lang="en-US" sz="1800" b="1" dirty="0" smtClean="0"/>
              <a:t>Selections</a:t>
            </a:r>
            <a:r>
              <a:rPr lang="ru-RU" sz="1800" dirty="0" smtClean="0"/>
              <a:t>)</a:t>
            </a:r>
          </a:p>
          <a:p>
            <a:pPr>
              <a:buFont typeface="Wingdings" panose="05000000000000000000" pitchFamily="2" charset="2"/>
              <a:buChar char="§"/>
            </a:pPr>
            <a:r>
              <a:rPr lang="ru-RU" sz="1800" dirty="0" smtClean="0"/>
              <a:t>По окончанию работы с группировкой не забывать </a:t>
            </a:r>
            <a:r>
              <a:rPr lang="ru-RU" sz="1800" b="1" dirty="0" smtClean="0"/>
              <a:t>Очистить</a:t>
            </a:r>
            <a:r>
              <a:rPr lang="ru-RU" sz="1800" dirty="0" smtClean="0"/>
              <a:t> </a:t>
            </a:r>
            <a:r>
              <a:rPr lang="ru-RU" sz="1800" b="1" dirty="0" smtClean="0"/>
              <a:t>фильтры</a:t>
            </a:r>
            <a:r>
              <a:rPr lang="ru-RU" sz="1800" dirty="0" smtClean="0"/>
              <a:t> (</a:t>
            </a:r>
            <a:r>
              <a:rPr lang="en-US" sz="1800" b="1" dirty="0" smtClean="0"/>
              <a:t>Clear</a:t>
            </a:r>
            <a:r>
              <a:rPr lang="en-US" sz="1800" dirty="0" smtClean="0"/>
              <a:t> </a:t>
            </a:r>
            <a:r>
              <a:rPr lang="en-US" sz="1800" b="1" dirty="0" smtClean="0"/>
              <a:t>Filters</a:t>
            </a:r>
            <a:r>
              <a:rPr lang="ru-RU" sz="1800" dirty="0" smtClean="0"/>
              <a:t>)</a:t>
            </a:r>
          </a:p>
          <a:p>
            <a:pPr marL="0" indent="0">
              <a:buNone/>
            </a:pPr>
            <a:endParaRPr lang="ru-RU" sz="1800" dirty="0" smtClean="0"/>
          </a:p>
        </p:txBody>
      </p:sp>
    </p:spTree>
    <p:extLst>
      <p:ext uri="{BB962C8B-B14F-4D97-AF65-F5344CB8AC3E}">
        <p14:creationId xmlns:p14="http://schemas.microsoft.com/office/powerpoint/2010/main" val="1747876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Добавление итогов. Параметры поля</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2555" y="1256506"/>
            <a:ext cx="8323809" cy="1161905"/>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091" y="2699775"/>
            <a:ext cx="3997718" cy="3448031"/>
          </a:xfrm>
          <a:prstGeom prst="rect">
            <a:avLst/>
          </a:prstGeom>
          <a:ln>
            <a:noFill/>
          </a:ln>
          <a:effectLst>
            <a:outerShdw blurRad="292100" dist="139700" dir="2700000" algn="tl" rotWithShape="0">
              <a:srgbClr val="333333">
                <a:alpha val="65000"/>
              </a:srgbClr>
            </a:outerShdw>
          </a:effectLst>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2700" y="2699482"/>
            <a:ext cx="4859649" cy="3448031"/>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616460" y="4891177"/>
            <a:ext cx="1293963" cy="369332"/>
          </a:xfrm>
          <a:prstGeom prst="rect">
            <a:avLst/>
          </a:prstGeom>
          <a:noFill/>
        </p:spPr>
        <p:txBody>
          <a:bodyPr wrap="square" rtlCol="0">
            <a:spAutoFit/>
          </a:bodyPr>
          <a:lstStyle/>
          <a:p>
            <a:r>
              <a:rPr lang="ru-RU" b="1" dirty="0" smtClean="0">
                <a:solidFill>
                  <a:srgbClr val="FF0000"/>
                </a:solidFill>
              </a:rPr>
              <a:t>Результат!</a:t>
            </a:r>
            <a:endParaRPr lang="ru-RU" b="1" dirty="0">
              <a:solidFill>
                <a:srgbClr val="FF0000"/>
              </a:solidFill>
            </a:endParaRPr>
          </a:p>
        </p:txBody>
      </p:sp>
    </p:spTree>
    <p:extLst>
      <p:ext uri="{BB962C8B-B14F-4D97-AF65-F5344CB8AC3E}">
        <p14:creationId xmlns:p14="http://schemas.microsoft.com/office/powerpoint/2010/main" val="32415845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Дополнительные вычисления</a:t>
            </a:r>
            <a:endParaRPr lang="ru-RU" dirty="0"/>
          </a:p>
        </p:txBody>
      </p:sp>
      <p:graphicFrame>
        <p:nvGraphicFramePr>
          <p:cNvPr id="3" name="Таблица 2"/>
          <p:cNvGraphicFramePr>
            <a:graphicFrameLocks noGrp="1"/>
          </p:cNvGraphicFramePr>
          <p:nvPr>
            <p:extLst>
              <p:ext uri="{D42A27DB-BD31-4B8C-83A1-F6EECF244321}">
                <p14:modId xmlns:p14="http://schemas.microsoft.com/office/powerpoint/2010/main" val="4194077982"/>
              </p:ext>
            </p:extLst>
          </p:nvPr>
        </p:nvGraphicFramePr>
        <p:xfrm>
          <a:off x="856456" y="1147957"/>
          <a:ext cx="10603707" cy="5130800"/>
        </p:xfrm>
        <a:graphic>
          <a:graphicData uri="http://schemas.openxmlformats.org/drawingml/2006/table">
            <a:tbl>
              <a:tblPr firstRow="1" bandRow="1">
                <a:tableStyleId>{93296810-A885-4BE3-A3E7-6D5BEEA58F35}</a:tableStyleId>
              </a:tblPr>
              <a:tblGrid>
                <a:gridCol w="3401987">
                  <a:extLst>
                    <a:ext uri="{9D8B030D-6E8A-4147-A177-3AD203B41FA5}">
                      <a16:colId xmlns:a16="http://schemas.microsoft.com/office/drawing/2014/main" xmlns="" val="2639769790"/>
                    </a:ext>
                  </a:extLst>
                </a:gridCol>
                <a:gridCol w="1943076">
                  <a:extLst>
                    <a:ext uri="{9D8B030D-6E8A-4147-A177-3AD203B41FA5}">
                      <a16:colId xmlns:a16="http://schemas.microsoft.com/office/drawing/2014/main" xmlns="" val="3088424520"/>
                    </a:ext>
                  </a:extLst>
                </a:gridCol>
                <a:gridCol w="5258644">
                  <a:extLst>
                    <a:ext uri="{9D8B030D-6E8A-4147-A177-3AD203B41FA5}">
                      <a16:colId xmlns:a16="http://schemas.microsoft.com/office/drawing/2014/main" xmlns="" val="2390811227"/>
                    </a:ext>
                  </a:extLst>
                </a:gridCol>
              </a:tblGrid>
              <a:tr h="370840">
                <a:tc>
                  <a:txBody>
                    <a:bodyPr/>
                    <a:lstStyle/>
                    <a:p>
                      <a:r>
                        <a:rPr lang="ru-RU" dirty="0" smtClean="0"/>
                        <a:t>Дополнительные вычисления</a:t>
                      </a:r>
                      <a:endParaRPr lang="ru-RU" dirty="0"/>
                    </a:p>
                  </a:txBody>
                  <a:tcPr/>
                </a:tc>
                <a:tc>
                  <a:txBody>
                    <a:bodyPr/>
                    <a:lstStyle/>
                    <a:p>
                      <a:r>
                        <a:rPr lang="en-US" dirty="0" smtClean="0"/>
                        <a:t>Show values as</a:t>
                      </a:r>
                      <a:endParaRPr lang="ru-RU" dirty="0"/>
                    </a:p>
                  </a:txBody>
                  <a:tcPr/>
                </a:tc>
                <a:tc>
                  <a:txBody>
                    <a:bodyPr/>
                    <a:lstStyle/>
                    <a:p>
                      <a:r>
                        <a:rPr lang="ru-RU" dirty="0" smtClean="0"/>
                        <a:t>Результат</a:t>
                      </a:r>
                      <a:endParaRPr lang="ru-RU" dirty="0"/>
                    </a:p>
                  </a:txBody>
                  <a:tcPr/>
                </a:tc>
                <a:extLst>
                  <a:ext uri="{0D108BD9-81ED-4DB2-BD59-A6C34878D82A}">
                    <a16:rowId xmlns:a16="http://schemas.microsoft.com/office/drawing/2014/main" xmlns="" val="4199359564"/>
                  </a:ext>
                </a:extLst>
              </a:tr>
              <a:tr h="370840">
                <a:tc>
                  <a:txBody>
                    <a:bodyPr/>
                    <a:lstStyle/>
                    <a:p>
                      <a:r>
                        <a:rPr lang="ru-RU" dirty="0" smtClean="0"/>
                        <a:t>Без вычислений</a:t>
                      </a:r>
                      <a:endParaRPr lang="ru-RU" dirty="0"/>
                    </a:p>
                  </a:txBody>
                  <a:tcPr/>
                </a:tc>
                <a:tc>
                  <a:txBody>
                    <a:bodyPr/>
                    <a:lstStyle/>
                    <a:p>
                      <a:r>
                        <a:rPr lang="en-US" dirty="0" smtClean="0"/>
                        <a:t>Normal</a:t>
                      </a:r>
                      <a:endParaRPr lang="ru-RU" dirty="0"/>
                    </a:p>
                  </a:txBody>
                  <a:tcPr/>
                </a:tc>
                <a:tc>
                  <a:txBody>
                    <a:bodyPr/>
                    <a:lstStyle/>
                    <a:p>
                      <a:r>
                        <a:rPr lang="ru-RU" dirty="0" smtClean="0"/>
                        <a:t>Выключение</a:t>
                      </a:r>
                      <a:r>
                        <a:rPr lang="ru-RU" baseline="0" dirty="0" smtClean="0"/>
                        <a:t> настраиваемого вычисления</a:t>
                      </a:r>
                      <a:endParaRPr lang="ru-RU" dirty="0"/>
                    </a:p>
                  </a:txBody>
                  <a:tcPr/>
                </a:tc>
                <a:extLst>
                  <a:ext uri="{0D108BD9-81ED-4DB2-BD59-A6C34878D82A}">
                    <a16:rowId xmlns:a16="http://schemas.microsoft.com/office/drawing/2014/main" xmlns="" val="3555524331"/>
                  </a:ext>
                </a:extLst>
              </a:tr>
              <a:tr h="370840">
                <a:tc>
                  <a:txBody>
                    <a:bodyPr/>
                    <a:lstStyle/>
                    <a:p>
                      <a:r>
                        <a:rPr lang="ru-RU" dirty="0" smtClean="0"/>
                        <a:t>% от общей суммы</a:t>
                      </a:r>
                      <a:endParaRPr lang="ru-RU" dirty="0"/>
                    </a:p>
                  </a:txBody>
                  <a:tcPr/>
                </a:tc>
                <a:tc>
                  <a:txBody>
                    <a:bodyPr/>
                    <a:lstStyle/>
                    <a:p>
                      <a:r>
                        <a:rPr lang="en-US" dirty="0" smtClean="0"/>
                        <a:t>% of Grand Total</a:t>
                      </a:r>
                      <a:endParaRPr lang="ru-RU" dirty="0"/>
                    </a:p>
                  </a:txBody>
                  <a:tcPr/>
                </a:tc>
                <a:tc>
                  <a:txBody>
                    <a:bodyPr/>
                    <a:lstStyle/>
                    <a:p>
                      <a:r>
                        <a:rPr lang="ru-RU" dirty="0" smtClean="0"/>
                        <a:t>Отображение значений в процентах от общей суммы значений или</a:t>
                      </a:r>
                      <a:r>
                        <a:rPr lang="ru-RU" baseline="0" dirty="0" smtClean="0"/>
                        <a:t> элементов данных в отчете</a:t>
                      </a:r>
                      <a:endParaRPr lang="ru-RU" dirty="0"/>
                    </a:p>
                  </a:txBody>
                  <a:tcPr/>
                </a:tc>
                <a:extLst>
                  <a:ext uri="{0D108BD9-81ED-4DB2-BD59-A6C34878D82A}">
                    <a16:rowId xmlns:a16="http://schemas.microsoft.com/office/drawing/2014/main" xmlns="" val="1584316729"/>
                  </a:ext>
                </a:extLst>
              </a:tr>
              <a:tr h="370840">
                <a:tc>
                  <a:txBody>
                    <a:bodyPr/>
                    <a:lstStyle/>
                    <a:p>
                      <a:r>
                        <a:rPr lang="ru-RU" dirty="0" smtClean="0"/>
                        <a:t>% от суммы по столбцу</a:t>
                      </a:r>
                      <a:endParaRPr lang="ru-RU" dirty="0"/>
                    </a:p>
                  </a:txBody>
                  <a:tcPr/>
                </a:tc>
                <a:tc>
                  <a:txBody>
                    <a:bodyPr/>
                    <a:lstStyle/>
                    <a:p>
                      <a:r>
                        <a:rPr lang="en-US" dirty="0" smtClean="0"/>
                        <a:t>% of Column</a:t>
                      </a:r>
                      <a:r>
                        <a:rPr lang="en-US" baseline="0" dirty="0" smtClean="0"/>
                        <a:t> Total</a:t>
                      </a:r>
                      <a:endParaRPr lang="ru-RU" dirty="0"/>
                    </a:p>
                  </a:txBody>
                  <a:tcPr/>
                </a:tc>
                <a:tc>
                  <a:txBody>
                    <a:bodyPr/>
                    <a:lstStyle/>
                    <a:p>
                      <a:r>
                        <a:rPr lang="ru-RU" dirty="0" smtClean="0"/>
                        <a:t>Отображение всех значений в каждом столбце или ряду в процентах от итогового значения по этому столбцу или ряду</a:t>
                      </a:r>
                      <a:endParaRPr lang="ru-RU" dirty="0"/>
                    </a:p>
                  </a:txBody>
                  <a:tcPr/>
                </a:tc>
                <a:extLst>
                  <a:ext uri="{0D108BD9-81ED-4DB2-BD59-A6C34878D82A}">
                    <a16:rowId xmlns:a16="http://schemas.microsoft.com/office/drawing/2014/main" xmlns="" val="520754457"/>
                  </a:ext>
                </a:extLst>
              </a:tr>
              <a:tr h="370840">
                <a:tc>
                  <a:txBody>
                    <a:bodyPr/>
                    <a:lstStyle/>
                    <a:p>
                      <a:r>
                        <a:rPr lang="ru-RU" dirty="0" smtClean="0"/>
                        <a:t>% от суммы по</a:t>
                      </a:r>
                      <a:r>
                        <a:rPr lang="ru-RU" baseline="0" dirty="0" smtClean="0"/>
                        <a:t> строке </a:t>
                      </a:r>
                      <a:endParaRPr lang="ru-RU" dirty="0"/>
                    </a:p>
                  </a:txBody>
                  <a:tcPr/>
                </a:tc>
                <a:tc>
                  <a:txBody>
                    <a:bodyPr/>
                    <a:lstStyle/>
                    <a:p>
                      <a:r>
                        <a:rPr lang="en-US" dirty="0" smtClean="0"/>
                        <a:t>% of Row Total</a:t>
                      </a:r>
                      <a:endParaRPr lang="ru-RU" dirty="0"/>
                    </a:p>
                  </a:txBody>
                  <a:tcPr/>
                </a:tc>
                <a:tc>
                  <a:txBody>
                    <a:bodyPr/>
                    <a:lstStyle/>
                    <a:p>
                      <a:r>
                        <a:rPr lang="ru-RU" dirty="0" smtClean="0"/>
                        <a:t>Отображение значений в каждой строке или категории в процентах от итогового значения по этой</a:t>
                      </a:r>
                      <a:r>
                        <a:rPr lang="ru-RU" baseline="0" dirty="0" smtClean="0"/>
                        <a:t> строке или категории</a:t>
                      </a:r>
                      <a:endParaRPr lang="ru-RU" dirty="0"/>
                    </a:p>
                  </a:txBody>
                  <a:tcPr/>
                </a:tc>
                <a:extLst>
                  <a:ext uri="{0D108BD9-81ED-4DB2-BD59-A6C34878D82A}">
                    <a16:rowId xmlns:a16="http://schemas.microsoft.com/office/drawing/2014/main" xmlns="" val="1616577518"/>
                  </a:ext>
                </a:extLst>
              </a:tr>
              <a:tr h="370840">
                <a:tc>
                  <a:txBody>
                    <a:bodyPr/>
                    <a:lstStyle/>
                    <a:p>
                      <a:r>
                        <a:rPr lang="ru-RU" dirty="0" smtClean="0"/>
                        <a:t>Доля</a:t>
                      </a:r>
                      <a:endParaRPr lang="ru-RU" dirty="0"/>
                    </a:p>
                  </a:txBody>
                  <a:tcPr/>
                </a:tc>
                <a:tc>
                  <a:txBody>
                    <a:bodyPr/>
                    <a:lstStyle/>
                    <a:p>
                      <a:r>
                        <a:rPr lang="en-US" dirty="0" smtClean="0"/>
                        <a:t>Percent</a:t>
                      </a:r>
                      <a:r>
                        <a:rPr lang="en-US" baseline="0" dirty="0" smtClean="0"/>
                        <a:t> Of</a:t>
                      </a:r>
                      <a:endParaRPr lang="ru-RU" dirty="0"/>
                    </a:p>
                  </a:txBody>
                  <a:tcPr/>
                </a:tc>
                <a:tc>
                  <a:txBody>
                    <a:bodyPr/>
                    <a:lstStyle/>
                    <a:p>
                      <a:r>
                        <a:rPr lang="ru-RU" dirty="0" smtClean="0"/>
                        <a:t>Отображение доли в процентах от значения элемента в поле</a:t>
                      </a:r>
                      <a:endParaRPr lang="ru-RU" dirty="0"/>
                    </a:p>
                  </a:txBody>
                  <a:tcPr/>
                </a:tc>
                <a:extLst>
                  <a:ext uri="{0D108BD9-81ED-4DB2-BD59-A6C34878D82A}">
                    <a16:rowId xmlns:a16="http://schemas.microsoft.com/office/drawing/2014/main" xmlns="" val="257119792"/>
                  </a:ext>
                </a:extLst>
              </a:tr>
              <a:tr h="370840">
                <a:tc>
                  <a:txBody>
                    <a:bodyPr/>
                    <a:lstStyle/>
                    <a:p>
                      <a:r>
                        <a:rPr lang="ru-RU" dirty="0" smtClean="0"/>
                        <a:t>% от суммы по родительской строке</a:t>
                      </a:r>
                      <a:endParaRPr lang="ru-RU" dirty="0"/>
                    </a:p>
                  </a:txBody>
                  <a:tcPr/>
                </a:tc>
                <a:tc>
                  <a:txBody>
                    <a:bodyPr/>
                    <a:lstStyle/>
                    <a:p>
                      <a:r>
                        <a:rPr lang="en-US" dirty="0" smtClean="0"/>
                        <a:t>% of Parent</a:t>
                      </a:r>
                      <a:r>
                        <a:rPr lang="en-US" baseline="0" dirty="0" smtClean="0"/>
                        <a:t> Row Total</a:t>
                      </a:r>
                      <a:endParaRPr lang="ru-RU" dirty="0"/>
                    </a:p>
                  </a:txBody>
                  <a:tcPr/>
                </a:tc>
                <a:tc>
                  <a:txBody>
                    <a:bodyPr/>
                    <a:lstStyle/>
                    <a:p>
                      <a:r>
                        <a:rPr lang="ru-RU" dirty="0" smtClean="0"/>
                        <a:t>Отображение значения в виде процента по отношению к промежуточному итогу по строке</a:t>
                      </a:r>
                      <a:endParaRPr lang="ru-RU" dirty="0"/>
                    </a:p>
                  </a:txBody>
                  <a:tcPr/>
                </a:tc>
                <a:extLst>
                  <a:ext uri="{0D108BD9-81ED-4DB2-BD59-A6C34878D82A}">
                    <a16:rowId xmlns:a16="http://schemas.microsoft.com/office/drawing/2014/main" xmlns="" val="3592226617"/>
                  </a:ext>
                </a:extLst>
              </a:tr>
              <a:tr h="370840">
                <a:tc>
                  <a:txBody>
                    <a:bodyPr/>
                    <a:lstStyle/>
                    <a:p>
                      <a:r>
                        <a:rPr lang="ru-RU" dirty="0" smtClean="0"/>
                        <a:t>% от суммы по родительскому столбцу</a:t>
                      </a:r>
                      <a:endParaRPr lang="ru-RU" dirty="0"/>
                    </a:p>
                  </a:txBody>
                  <a:tcPr/>
                </a:tc>
                <a:tc>
                  <a:txBody>
                    <a:bodyPr/>
                    <a:lstStyle/>
                    <a:p>
                      <a:r>
                        <a:rPr lang="en-US" dirty="0" smtClean="0"/>
                        <a:t>% of</a:t>
                      </a:r>
                      <a:r>
                        <a:rPr lang="en-US" baseline="0" dirty="0" smtClean="0"/>
                        <a:t> Parent Column Total</a:t>
                      </a:r>
                      <a:endParaRPr lang="ru-RU" dirty="0"/>
                    </a:p>
                  </a:txBody>
                  <a:tcPr/>
                </a:tc>
                <a:tc>
                  <a:txBody>
                    <a:bodyPr/>
                    <a:lstStyle/>
                    <a:p>
                      <a:r>
                        <a:rPr lang="ru-RU" dirty="0" smtClean="0"/>
                        <a:t>Отображение значения в виде процента по отношению к промежуточному итогу по столбцу</a:t>
                      </a:r>
                      <a:endParaRPr lang="ru-RU" dirty="0"/>
                    </a:p>
                  </a:txBody>
                  <a:tcPr/>
                </a:tc>
                <a:extLst>
                  <a:ext uri="{0D108BD9-81ED-4DB2-BD59-A6C34878D82A}">
                    <a16:rowId xmlns:a16="http://schemas.microsoft.com/office/drawing/2014/main" xmlns="" val="3779903773"/>
                  </a:ext>
                </a:extLst>
              </a:tr>
            </a:tbl>
          </a:graphicData>
        </a:graphic>
      </p:graphicFrame>
    </p:spTree>
    <p:extLst>
      <p:ext uri="{BB962C8B-B14F-4D97-AF65-F5344CB8AC3E}">
        <p14:creationId xmlns:p14="http://schemas.microsoft.com/office/powerpoint/2010/main" val="256111687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Дополнительные вычисления</a:t>
            </a:r>
            <a:endParaRPr lang="ru-RU" dirty="0"/>
          </a:p>
        </p:txBody>
      </p:sp>
      <p:graphicFrame>
        <p:nvGraphicFramePr>
          <p:cNvPr id="4" name="Таблица 3"/>
          <p:cNvGraphicFramePr>
            <a:graphicFrameLocks noGrp="1"/>
          </p:cNvGraphicFramePr>
          <p:nvPr>
            <p:extLst>
              <p:ext uri="{D42A27DB-BD31-4B8C-83A1-F6EECF244321}">
                <p14:modId xmlns:p14="http://schemas.microsoft.com/office/powerpoint/2010/main" val="3104136687"/>
              </p:ext>
            </p:extLst>
          </p:nvPr>
        </p:nvGraphicFramePr>
        <p:xfrm>
          <a:off x="874714" y="1168400"/>
          <a:ext cx="10585450" cy="5308600"/>
        </p:xfrm>
        <a:graphic>
          <a:graphicData uri="http://schemas.openxmlformats.org/drawingml/2006/table">
            <a:tbl>
              <a:tblPr firstRow="1" bandRow="1">
                <a:tableStyleId>{93296810-A885-4BE3-A3E7-6D5BEEA58F35}</a:tableStyleId>
              </a:tblPr>
              <a:tblGrid>
                <a:gridCol w="3396130">
                  <a:extLst>
                    <a:ext uri="{9D8B030D-6E8A-4147-A177-3AD203B41FA5}">
                      <a16:colId xmlns:a16="http://schemas.microsoft.com/office/drawing/2014/main" xmlns="" val="2639769790"/>
                    </a:ext>
                  </a:extLst>
                </a:gridCol>
                <a:gridCol w="1939730">
                  <a:extLst>
                    <a:ext uri="{9D8B030D-6E8A-4147-A177-3AD203B41FA5}">
                      <a16:colId xmlns:a16="http://schemas.microsoft.com/office/drawing/2014/main" xmlns="" val="3088424520"/>
                    </a:ext>
                  </a:extLst>
                </a:gridCol>
                <a:gridCol w="5249590">
                  <a:extLst>
                    <a:ext uri="{9D8B030D-6E8A-4147-A177-3AD203B41FA5}">
                      <a16:colId xmlns:a16="http://schemas.microsoft.com/office/drawing/2014/main" xmlns="" val="2390811227"/>
                    </a:ext>
                  </a:extLst>
                </a:gridCol>
              </a:tblGrid>
              <a:tr h="370840">
                <a:tc>
                  <a:txBody>
                    <a:bodyPr/>
                    <a:lstStyle/>
                    <a:p>
                      <a:r>
                        <a:rPr lang="ru-RU" dirty="0" smtClean="0"/>
                        <a:t>Дополнительные вычисления</a:t>
                      </a:r>
                      <a:endParaRPr lang="ru-RU" dirty="0"/>
                    </a:p>
                  </a:txBody>
                  <a:tcPr/>
                </a:tc>
                <a:tc>
                  <a:txBody>
                    <a:bodyPr/>
                    <a:lstStyle/>
                    <a:p>
                      <a:r>
                        <a:rPr lang="en-US" dirty="0" smtClean="0"/>
                        <a:t>Show values as</a:t>
                      </a:r>
                      <a:endParaRPr lang="ru-RU" dirty="0"/>
                    </a:p>
                  </a:txBody>
                  <a:tcPr/>
                </a:tc>
                <a:tc>
                  <a:txBody>
                    <a:bodyPr/>
                    <a:lstStyle/>
                    <a:p>
                      <a:r>
                        <a:rPr lang="ru-RU" dirty="0" smtClean="0"/>
                        <a:t>Результат</a:t>
                      </a:r>
                      <a:endParaRPr lang="ru-RU" dirty="0"/>
                    </a:p>
                  </a:txBody>
                  <a:tcPr/>
                </a:tc>
                <a:extLst>
                  <a:ext uri="{0D108BD9-81ED-4DB2-BD59-A6C34878D82A}">
                    <a16:rowId xmlns:a16="http://schemas.microsoft.com/office/drawing/2014/main" xmlns="" val="4199359564"/>
                  </a:ext>
                </a:extLst>
              </a:tr>
              <a:tr h="370840">
                <a:tc>
                  <a:txBody>
                    <a:bodyPr/>
                    <a:lstStyle/>
                    <a:p>
                      <a:r>
                        <a:rPr lang="ru-RU" dirty="0" smtClean="0"/>
                        <a:t>% от родительской суммы</a:t>
                      </a:r>
                      <a:endParaRPr lang="ru-RU" dirty="0"/>
                    </a:p>
                  </a:txBody>
                  <a:tcPr/>
                </a:tc>
                <a:tc>
                  <a:txBody>
                    <a:bodyPr/>
                    <a:lstStyle/>
                    <a:p>
                      <a:r>
                        <a:rPr lang="ru-RU" dirty="0" smtClean="0"/>
                        <a:t>% </a:t>
                      </a:r>
                      <a:r>
                        <a:rPr lang="en-US" dirty="0" smtClean="0"/>
                        <a:t>of</a:t>
                      </a:r>
                      <a:r>
                        <a:rPr lang="en-US" baseline="0" dirty="0" smtClean="0"/>
                        <a:t> Parent Total</a:t>
                      </a:r>
                      <a:endParaRPr lang="ru-RU" dirty="0"/>
                    </a:p>
                  </a:txBody>
                  <a:tcPr/>
                </a:tc>
                <a:tc>
                  <a:txBody>
                    <a:bodyPr/>
                    <a:lstStyle/>
                    <a:p>
                      <a:r>
                        <a:rPr lang="ru-RU" dirty="0" smtClean="0"/>
                        <a:t>Отображение</a:t>
                      </a:r>
                      <a:r>
                        <a:rPr lang="ru-RU" baseline="0" dirty="0" smtClean="0"/>
                        <a:t> значения в виде процента по отношению к промежуточному итогу по строке</a:t>
                      </a:r>
                      <a:endParaRPr lang="ru-RU" dirty="0"/>
                    </a:p>
                  </a:txBody>
                  <a:tcPr/>
                </a:tc>
                <a:extLst>
                  <a:ext uri="{0D108BD9-81ED-4DB2-BD59-A6C34878D82A}">
                    <a16:rowId xmlns:a16="http://schemas.microsoft.com/office/drawing/2014/main" xmlns="" val="3555524331"/>
                  </a:ext>
                </a:extLst>
              </a:tr>
              <a:tr h="370840">
                <a:tc>
                  <a:txBody>
                    <a:bodyPr/>
                    <a:lstStyle/>
                    <a:p>
                      <a:r>
                        <a:rPr lang="ru-RU" dirty="0" smtClean="0"/>
                        <a:t>Отличие</a:t>
                      </a:r>
                      <a:endParaRPr lang="ru-RU" dirty="0"/>
                    </a:p>
                  </a:txBody>
                  <a:tcPr/>
                </a:tc>
                <a:tc>
                  <a:txBody>
                    <a:bodyPr/>
                    <a:lstStyle/>
                    <a:p>
                      <a:r>
                        <a:rPr lang="en-US" dirty="0" smtClean="0"/>
                        <a:t>The</a:t>
                      </a:r>
                      <a:r>
                        <a:rPr lang="en-US" baseline="0" dirty="0" smtClean="0"/>
                        <a:t> Difference From</a:t>
                      </a:r>
                      <a:endParaRPr lang="ru-RU" dirty="0"/>
                    </a:p>
                  </a:txBody>
                  <a:tcPr/>
                </a:tc>
                <a:tc>
                  <a:txBody>
                    <a:bodyPr/>
                    <a:lstStyle/>
                    <a:p>
                      <a:r>
                        <a:rPr lang="ru-RU" dirty="0" smtClean="0"/>
                        <a:t>Отображение значения в виде разницы по отношению к значению элемента в поле</a:t>
                      </a:r>
                      <a:endParaRPr lang="ru-RU" dirty="0"/>
                    </a:p>
                  </a:txBody>
                  <a:tcPr/>
                </a:tc>
                <a:extLst>
                  <a:ext uri="{0D108BD9-81ED-4DB2-BD59-A6C34878D82A}">
                    <a16:rowId xmlns:a16="http://schemas.microsoft.com/office/drawing/2014/main" xmlns="" val="1584316729"/>
                  </a:ext>
                </a:extLst>
              </a:tr>
              <a:tr h="370840">
                <a:tc>
                  <a:txBody>
                    <a:bodyPr/>
                    <a:lstStyle/>
                    <a:p>
                      <a:r>
                        <a:rPr lang="ru-RU" dirty="0" smtClean="0"/>
                        <a:t>Приведенное отличие</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Percent </a:t>
                      </a:r>
                      <a:r>
                        <a:rPr lang="en-US" baseline="0" dirty="0" smtClean="0"/>
                        <a:t>Difference From</a:t>
                      </a:r>
                      <a:endParaRPr lang="ru-RU" dirty="0" smtClean="0"/>
                    </a:p>
                    <a:p>
                      <a:endParaRPr lang="ru-RU" dirty="0"/>
                    </a:p>
                  </a:txBody>
                  <a:tcPr/>
                </a:tc>
                <a:tc>
                  <a:txBody>
                    <a:bodyPr/>
                    <a:lstStyle/>
                    <a:p>
                      <a:r>
                        <a:rPr lang="ru-RU" dirty="0" smtClean="0"/>
                        <a:t>Отображение значений в</a:t>
                      </a:r>
                      <a:r>
                        <a:rPr lang="ru-RU" baseline="0" dirty="0" smtClean="0"/>
                        <a:t> виде разницы в процентах по отношению к значению элемента в поле</a:t>
                      </a:r>
                      <a:endParaRPr lang="ru-RU" dirty="0"/>
                    </a:p>
                  </a:txBody>
                  <a:tcPr/>
                </a:tc>
                <a:extLst>
                  <a:ext uri="{0D108BD9-81ED-4DB2-BD59-A6C34878D82A}">
                    <a16:rowId xmlns:a16="http://schemas.microsoft.com/office/drawing/2014/main" xmlns="" val="520754457"/>
                  </a:ext>
                </a:extLst>
              </a:tr>
              <a:tr h="370840">
                <a:tc>
                  <a:txBody>
                    <a:bodyPr/>
                    <a:lstStyle/>
                    <a:p>
                      <a:r>
                        <a:rPr lang="ru-RU" dirty="0" smtClean="0"/>
                        <a:t>С нарастающим итогов в поле</a:t>
                      </a:r>
                      <a:endParaRPr lang="ru-RU" dirty="0"/>
                    </a:p>
                  </a:txBody>
                  <a:tcPr/>
                </a:tc>
                <a:tc>
                  <a:txBody>
                    <a:bodyPr/>
                    <a:lstStyle/>
                    <a:p>
                      <a:r>
                        <a:rPr lang="en-US" dirty="0" smtClean="0"/>
                        <a:t>Running</a:t>
                      </a:r>
                      <a:r>
                        <a:rPr lang="en-US" baseline="0" dirty="0" smtClean="0"/>
                        <a:t> Total in</a:t>
                      </a:r>
                      <a:endParaRPr lang="ru-RU" dirty="0"/>
                    </a:p>
                  </a:txBody>
                  <a:tcPr/>
                </a:tc>
                <a:tc>
                  <a:txBody>
                    <a:bodyPr/>
                    <a:lstStyle/>
                    <a:p>
                      <a:r>
                        <a:rPr lang="ru-RU" dirty="0" smtClean="0"/>
                        <a:t>Отображение значений в виде нарастающего</a:t>
                      </a:r>
                      <a:r>
                        <a:rPr lang="ru-RU" baseline="0" dirty="0" smtClean="0"/>
                        <a:t> итога для последовательных элементов в поле</a:t>
                      </a:r>
                      <a:endParaRPr lang="ru-RU" dirty="0"/>
                    </a:p>
                  </a:txBody>
                  <a:tcPr/>
                </a:tc>
                <a:extLst>
                  <a:ext uri="{0D108BD9-81ED-4DB2-BD59-A6C34878D82A}">
                    <a16:rowId xmlns:a16="http://schemas.microsoft.com/office/drawing/2014/main" xmlns="" val="1616577518"/>
                  </a:ext>
                </a:extLst>
              </a:tr>
              <a:tr h="370840">
                <a:tc>
                  <a:txBody>
                    <a:bodyPr/>
                    <a:lstStyle/>
                    <a:p>
                      <a:r>
                        <a:rPr lang="ru-RU" dirty="0" smtClean="0"/>
                        <a:t>% от суммы с нарастающим итогом в поле</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smtClean="0"/>
                        <a:t>%</a:t>
                      </a:r>
                      <a:r>
                        <a:rPr lang="en-US" dirty="0" smtClean="0"/>
                        <a:t> Running</a:t>
                      </a:r>
                      <a:r>
                        <a:rPr lang="en-US" baseline="0" dirty="0" smtClean="0"/>
                        <a:t> Total in</a:t>
                      </a:r>
                      <a:endParaRPr lang="ru-RU" dirty="0" smtClean="0"/>
                    </a:p>
                    <a:p>
                      <a:endParaRPr lang="ru-RU" dirty="0"/>
                    </a:p>
                  </a:txBody>
                  <a:tcPr/>
                </a:tc>
                <a:tc>
                  <a:txBody>
                    <a:bodyPr/>
                    <a:lstStyle/>
                    <a:p>
                      <a:r>
                        <a:rPr lang="ru-RU" dirty="0" smtClean="0"/>
                        <a:t>Отображение значений в виде нарастающего процента по нарастающему</a:t>
                      </a:r>
                      <a:r>
                        <a:rPr lang="ru-RU" baseline="0" dirty="0" smtClean="0"/>
                        <a:t> итогу для последовательных элементов в поле</a:t>
                      </a:r>
                      <a:endParaRPr lang="ru-RU" dirty="0"/>
                    </a:p>
                  </a:txBody>
                  <a:tcPr/>
                </a:tc>
                <a:extLst>
                  <a:ext uri="{0D108BD9-81ED-4DB2-BD59-A6C34878D82A}">
                    <a16:rowId xmlns:a16="http://schemas.microsoft.com/office/drawing/2014/main" xmlns="" val="257119792"/>
                  </a:ext>
                </a:extLst>
              </a:tr>
              <a:tr h="370840">
                <a:tc>
                  <a:txBody>
                    <a:bodyPr/>
                    <a:lstStyle/>
                    <a:p>
                      <a:r>
                        <a:rPr lang="ru-RU" dirty="0" smtClean="0"/>
                        <a:t>Сортировка от минимального к максимальному</a:t>
                      </a:r>
                      <a:endParaRPr lang="ru-RU" dirty="0"/>
                    </a:p>
                  </a:txBody>
                  <a:tcPr/>
                </a:tc>
                <a:tc>
                  <a:txBody>
                    <a:bodyPr/>
                    <a:lstStyle/>
                    <a:p>
                      <a:r>
                        <a:rPr lang="en-US" dirty="0" smtClean="0"/>
                        <a:t>Rank Smallest to Largest</a:t>
                      </a:r>
                      <a:endParaRPr lang="ru-RU" dirty="0"/>
                    </a:p>
                  </a:txBody>
                  <a:tcPr/>
                </a:tc>
                <a:tc>
                  <a:txBody>
                    <a:bodyPr/>
                    <a:lstStyle/>
                    <a:p>
                      <a:r>
                        <a:rPr lang="ru-RU" dirty="0" smtClean="0"/>
                        <a:t>Определение</a:t>
                      </a:r>
                      <a:r>
                        <a:rPr lang="ru-RU" baseline="0" dirty="0" smtClean="0"/>
                        <a:t> порядкового номера значения элемента (ранг)</a:t>
                      </a:r>
                      <a:r>
                        <a:rPr lang="en-US" baseline="0" dirty="0" smtClean="0"/>
                        <a:t> </a:t>
                      </a:r>
                      <a:r>
                        <a:rPr lang="ru-RU" baseline="0" dirty="0" smtClean="0"/>
                        <a:t>по отношению к значениям элементов поля от минимального (1-я позиция) к максимальному значению</a:t>
                      </a:r>
                      <a:endParaRPr lang="ru-RU" dirty="0"/>
                    </a:p>
                  </a:txBody>
                  <a:tcPr/>
                </a:tc>
                <a:extLst>
                  <a:ext uri="{0D108BD9-81ED-4DB2-BD59-A6C34878D82A}">
                    <a16:rowId xmlns:a16="http://schemas.microsoft.com/office/drawing/2014/main" xmlns="" val="3592226617"/>
                  </a:ext>
                </a:extLst>
              </a:tr>
            </a:tbl>
          </a:graphicData>
        </a:graphic>
      </p:graphicFrame>
    </p:spTree>
    <p:extLst>
      <p:ext uri="{BB962C8B-B14F-4D97-AF65-F5344CB8AC3E}">
        <p14:creationId xmlns:p14="http://schemas.microsoft.com/office/powerpoint/2010/main" val="9953468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Дополнительные вычисления</a:t>
            </a:r>
            <a:endParaRPr lang="ru-RU" dirty="0"/>
          </a:p>
        </p:txBody>
      </p:sp>
      <p:graphicFrame>
        <p:nvGraphicFramePr>
          <p:cNvPr id="3" name="Таблица 2"/>
          <p:cNvGraphicFramePr>
            <a:graphicFrameLocks noGrp="1"/>
          </p:cNvGraphicFramePr>
          <p:nvPr>
            <p:extLst>
              <p:ext uri="{D42A27DB-BD31-4B8C-83A1-F6EECF244321}">
                <p14:modId xmlns:p14="http://schemas.microsoft.com/office/powerpoint/2010/main" val="1708579173"/>
              </p:ext>
            </p:extLst>
          </p:nvPr>
        </p:nvGraphicFramePr>
        <p:xfrm>
          <a:off x="874713" y="2122742"/>
          <a:ext cx="10603707" cy="2473960"/>
        </p:xfrm>
        <a:graphic>
          <a:graphicData uri="http://schemas.openxmlformats.org/drawingml/2006/table">
            <a:tbl>
              <a:tblPr firstRow="1" bandRow="1">
                <a:tableStyleId>{93296810-A885-4BE3-A3E7-6D5BEEA58F35}</a:tableStyleId>
              </a:tblPr>
              <a:tblGrid>
                <a:gridCol w="3401987">
                  <a:extLst>
                    <a:ext uri="{9D8B030D-6E8A-4147-A177-3AD203B41FA5}">
                      <a16:colId xmlns:a16="http://schemas.microsoft.com/office/drawing/2014/main" xmlns="" val="2639769790"/>
                    </a:ext>
                  </a:extLst>
                </a:gridCol>
                <a:gridCol w="1943076">
                  <a:extLst>
                    <a:ext uri="{9D8B030D-6E8A-4147-A177-3AD203B41FA5}">
                      <a16:colId xmlns:a16="http://schemas.microsoft.com/office/drawing/2014/main" xmlns="" val="3088424520"/>
                    </a:ext>
                  </a:extLst>
                </a:gridCol>
                <a:gridCol w="5258644">
                  <a:extLst>
                    <a:ext uri="{9D8B030D-6E8A-4147-A177-3AD203B41FA5}">
                      <a16:colId xmlns:a16="http://schemas.microsoft.com/office/drawing/2014/main" xmlns="" val="2390811227"/>
                    </a:ext>
                  </a:extLst>
                </a:gridCol>
              </a:tblGrid>
              <a:tr h="370840">
                <a:tc>
                  <a:txBody>
                    <a:bodyPr/>
                    <a:lstStyle/>
                    <a:p>
                      <a:r>
                        <a:rPr lang="ru-RU" dirty="0" smtClean="0"/>
                        <a:t>Дополнительные вычисления</a:t>
                      </a:r>
                      <a:endParaRPr lang="ru-RU" dirty="0"/>
                    </a:p>
                  </a:txBody>
                  <a:tcPr/>
                </a:tc>
                <a:tc>
                  <a:txBody>
                    <a:bodyPr/>
                    <a:lstStyle/>
                    <a:p>
                      <a:r>
                        <a:rPr lang="en-US" dirty="0" smtClean="0"/>
                        <a:t>Show values as</a:t>
                      </a:r>
                      <a:endParaRPr lang="ru-RU" dirty="0"/>
                    </a:p>
                  </a:txBody>
                  <a:tcPr/>
                </a:tc>
                <a:tc>
                  <a:txBody>
                    <a:bodyPr/>
                    <a:lstStyle/>
                    <a:p>
                      <a:r>
                        <a:rPr lang="ru-RU" dirty="0" smtClean="0"/>
                        <a:t>Результат</a:t>
                      </a:r>
                      <a:endParaRPr lang="ru-RU" dirty="0"/>
                    </a:p>
                  </a:txBody>
                  <a:tcPr/>
                </a:tc>
                <a:extLst>
                  <a:ext uri="{0D108BD9-81ED-4DB2-BD59-A6C34878D82A}">
                    <a16:rowId xmlns:a16="http://schemas.microsoft.com/office/drawing/2014/main" xmlns="" val="4199359564"/>
                  </a:ext>
                </a:extLst>
              </a:tr>
              <a:tr h="370840">
                <a:tc>
                  <a:txBody>
                    <a:bodyPr/>
                    <a:lstStyle/>
                    <a:p>
                      <a:r>
                        <a:rPr lang="ru-RU" dirty="0" smtClean="0"/>
                        <a:t>Сортировка от максимального к минимальному </a:t>
                      </a:r>
                      <a:endParaRPr lang="ru-RU" dirty="0"/>
                    </a:p>
                  </a:txBody>
                  <a:tcPr/>
                </a:tc>
                <a:tc>
                  <a:txBody>
                    <a:bodyPr/>
                    <a:lstStyle/>
                    <a:p>
                      <a:r>
                        <a:rPr lang="en-US" dirty="0" smtClean="0"/>
                        <a:t>Rank </a:t>
                      </a:r>
                      <a:r>
                        <a:rPr lang="ru-RU" dirty="0" smtClean="0"/>
                        <a:t> </a:t>
                      </a:r>
                      <a:r>
                        <a:rPr lang="en-US" dirty="0" smtClean="0"/>
                        <a:t>Largest</a:t>
                      </a:r>
                      <a:r>
                        <a:rPr lang="ru-RU" dirty="0" smtClean="0"/>
                        <a:t> </a:t>
                      </a:r>
                      <a:r>
                        <a:rPr lang="en-US" dirty="0" smtClean="0"/>
                        <a:t>to Smallest</a:t>
                      </a:r>
                      <a:endParaRPr lang="ru-RU" dirty="0"/>
                    </a:p>
                  </a:txBody>
                  <a:tcPr/>
                </a:tc>
                <a:tc>
                  <a:txBody>
                    <a:bodyPr/>
                    <a:lstStyle/>
                    <a:p>
                      <a:r>
                        <a:rPr lang="ru-RU" dirty="0" smtClean="0"/>
                        <a:t>Определение</a:t>
                      </a:r>
                      <a:r>
                        <a:rPr lang="ru-RU" baseline="0" dirty="0" smtClean="0"/>
                        <a:t> порядкового номера значения элемента (ранг) по отношению к значениям элементов поля от максимального (1-я позиция) к минимальному значению</a:t>
                      </a:r>
                      <a:endParaRPr lang="ru-RU" dirty="0"/>
                    </a:p>
                  </a:txBody>
                  <a:tcPr/>
                </a:tc>
                <a:extLst>
                  <a:ext uri="{0D108BD9-81ED-4DB2-BD59-A6C34878D82A}">
                    <a16:rowId xmlns:a16="http://schemas.microsoft.com/office/drawing/2014/main" xmlns="" val="3555524331"/>
                  </a:ext>
                </a:extLst>
              </a:tr>
              <a:tr h="370840">
                <a:tc>
                  <a:txBody>
                    <a:bodyPr/>
                    <a:lstStyle/>
                    <a:p>
                      <a:r>
                        <a:rPr lang="ru-RU" dirty="0" smtClean="0"/>
                        <a:t>Индекс</a:t>
                      </a:r>
                      <a:endParaRPr lang="ru-RU" dirty="0"/>
                    </a:p>
                  </a:txBody>
                  <a:tcPr/>
                </a:tc>
                <a:tc>
                  <a:txBody>
                    <a:bodyPr/>
                    <a:lstStyle/>
                    <a:p>
                      <a:r>
                        <a:rPr lang="en-US" dirty="0" smtClean="0"/>
                        <a:t>Index</a:t>
                      </a:r>
                      <a:endParaRPr lang="ru-RU" dirty="0"/>
                    </a:p>
                  </a:txBody>
                  <a:tcPr/>
                </a:tc>
                <a:tc>
                  <a:txBody>
                    <a:bodyPr/>
                    <a:lstStyle/>
                    <a:p>
                      <a:r>
                        <a:rPr lang="ru-RU" dirty="0" smtClean="0"/>
                        <a:t>Вычисление значений по формуле:</a:t>
                      </a:r>
                    </a:p>
                    <a:p>
                      <a:r>
                        <a:rPr lang="ru-RU" dirty="0" err="1" smtClean="0"/>
                        <a:t>Значение_в_ячейке</a:t>
                      </a:r>
                      <a:r>
                        <a:rPr lang="ru-RU" dirty="0" smtClean="0"/>
                        <a:t>*Общий итог</a:t>
                      </a:r>
                    </a:p>
                    <a:p>
                      <a:r>
                        <a:rPr lang="ru-RU" dirty="0" smtClean="0"/>
                        <a:t>     </a:t>
                      </a:r>
                      <a:r>
                        <a:rPr lang="ru-RU" dirty="0" err="1" smtClean="0"/>
                        <a:t>Итог_строки</a:t>
                      </a:r>
                      <a:r>
                        <a:rPr lang="ru-RU" dirty="0" smtClean="0"/>
                        <a:t>*</a:t>
                      </a:r>
                      <a:r>
                        <a:rPr lang="ru-RU" dirty="0" err="1" smtClean="0"/>
                        <a:t>Итог_столбца</a:t>
                      </a:r>
                      <a:endParaRPr lang="ru-RU" dirty="0"/>
                    </a:p>
                  </a:txBody>
                  <a:tcPr/>
                </a:tc>
                <a:extLst>
                  <a:ext uri="{0D108BD9-81ED-4DB2-BD59-A6C34878D82A}">
                    <a16:rowId xmlns:a16="http://schemas.microsoft.com/office/drawing/2014/main" xmlns="" val="1584316729"/>
                  </a:ext>
                </a:extLst>
              </a:tr>
            </a:tbl>
          </a:graphicData>
        </a:graphic>
      </p:graphicFrame>
      <p:cxnSp>
        <p:nvCxnSpPr>
          <p:cNvPr id="5" name="Прямая соединительная линия 4"/>
          <p:cNvCxnSpPr/>
          <p:nvPr/>
        </p:nvCxnSpPr>
        <p:spPr>
          <a:xfrm>
            <a:off x="6297137" y="4297968"/>
            <a:ext cx="32461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2021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Повторное использование исходного поля в отчете сводной таблицы</a:t>
            </a:r>
            <a:endParaRPr lang="ru-RU" dirty="0"/>
          </a:p>
        </p:txBody>
      </p:sp>
      <p:sp>
        <p:nvSpPr>
          <p:cNvPr id="3" name="Объект 2"/>
          <p:cNvSpPr txBox="1">
            <a:spLocks/>
          </p:cNvSpPr>
          <p:nvPr/>
        </p:nvSpPr>
        <p:spPr>
          <a:xfrm>
            <a:off x="981968" y="1805423"/>
            <a:ext cx="5114032" cy="29377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ru-RU" sz="1800" dirty="0" smtClean="0"/>
              <a:t>По одному и тому же исходному полю можно делать несколько вычислений. Для этого необходимо исходное поле из списка полей сводной таблицы добавить в область значений  значения (</a:t>
            </a:r>
            <a:r>
              <a:rPr lang="en-US" sz="1800" dirty="0" smtClean="0"/>
              <a:t>values)</a:t>
            </a:r>
            <a:r>
              <a:rPr lang="ru-RU" sz="1800" dirty="0" smtClean="0"/>
              <a:t> несколько раз, затем настроить параметры поля.</a:t>
            </a:r>
          </a:p>
          <a:p>
            <a:pPr>
              <a:buFont typeface="Wingdings" panose="05000000000000000000" pitchFamily="2" charset="2"/>
              <a:buChar char="§"/>
            </a:pPr>
            <a:r>
              <a:rPr lang="ru-RU" sz="1800" dirty="0" smtClean="0"/>
              <a:t>Например, рассчитать суммы продаж по Клиентам и вычислить Рейтинг суммы продаж каждого клиента от максимального (рейтинг 1) к минимальному значению (рейтинг 14)</a:t>
            </a:r>
          </a:p>
          <a:p>
            <a:pPr marL="0" indent="0">
              <a:buNone/>
            </a:pPr>
            <a:endParaRPr lang="ru-RU" sz="1800" dirty="0" smtClean="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140" y="1531082"/>
            <a:ext cx="5275023" cy="32120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655991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Вычисляемое поле</a:t>
            </a:r>
            <a:endParaRPr lang="ru-RU" dirty="0"/>
          </a:p>
        </p:txBody>
      </p:sp>
      <p:sp>
        <p:nvSpPr>
          <p:cNvPr id="3" name="Объект 2"/>
          <p:cNvSpPr txBox="1">
            <a:spLocks/>
          </p:cNvSpPr>
          <p:nvPr/>
        </p:nvSpPr>
        <p:spPr>
          <a:xfrm>
            <a:off x="762569" y="2409271"/>
            <a:ext cx="5114032" cy="39635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ru-RU" sz="1800" dirty="0" smtClean="0"/>
              <a:t>В отчет сводной таблицы нельзя добавить новые строки или столбцы для дополнительных расчетов, но можно добавить вычисляемое поле или вычисляемый объект (см. выше). С их помощью можно вводить формулы для расчета новых данных на основании существующих.</a:t>
            </a:r>
          </a:p>
          <a:p>
            <a:pPr>
              <a:buFont typeface="Wingdings" panose="05000000000000000000" pitchFamily="2" charset="2"/>
              <a:buChar char="§"/>
            </a:pPr>
            <a:r>
              <a:rPr lang="ru-RU" sz="1800" dirty="0" smtClean="0"/>
              <a:t>Большим преимуществом этого метода является тот факт, что можно изменять структуру сводной таблицы и даже просчитывать другие поля данных для вычисляемых полей, не беспокоясь об ошибках в формулах или нарушении ссылок на ячейки</a:t>
            </a:r>
          </a:p>
          <a:p>
            <a:pPr marL="0" indent="0">
              <a:buNone/>
            </a:pPr>
            <a:endParaRPr lang="ru-RU" sz="1800" dirty="0" smtClean="0"/>
          </a:p>
        </p:txBody>
      </p:sp>
      <p:sp>
        <p:nvSpPr>
          <p:cNvPr id="4" name="Объект 2"/>
          <p:cNvSpPr txBox="1">
            <a:spLocks/>
          </p:cNvSpPr>
          <p:nvPr/>
        </p:nvSpPr>
        <p:spPr>
          <a:xfrm>
            <a:off x="6239768" y="2254858"/>
            <a:ext cx="5114032" cy="39635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800" dirty="0" smtClean="0"/>
              <a:t>Преимущества:</a:t>
            </a:r>
          </a:p>
          <a:p>
            <a:pPr>
              <a:buFont typeface="Wingdings" panose="05000000000000000000" pitchFamily="2" charset="2"/>
              <a:buChar char="§"/>
            </a:pPr>
            <a:r>
              <a:rPr lang="ru-RU" sz="1800" dirty="0" smtClean="0"/>
              <a:t>Исключение потенциальных ошибок в формулах и ссылках на ячейки</a:t>
            </a:r>
          </a:p>
          <a:p>
            <a:pPr>
              <a:buFont typeface="Wingdings" panose="05000000000000000000" pitchFamily="2" charset="2"/>
              <a:buChar char="§"/>
            </a:pPr>
            <a:r>
              <a:rPr lang="ru-RU" sz="1800" dirty="0" smtClean="0"/>
              <a:t>Возможность добавления и удаления данных из сводной таблицы без изменения исходных вычислений</a:t>
            </a:r>
          </a:p>
          <a:p>
            <a:pPr>
              <a:buFont typeface="Wingdings" panose="05000000000000000000" pitchFamily="2" charset="2"/>
              <a:buChar char="§"/>
            </a:pPr>
            <a:r>
              <a:rPr lang="ru-RU" sz="1800" dirty="0" smtClean="0"/>
              <a:t>Возможность автоматического перерасчета данных при изменении или обновлении сводной таблицы</a:t>
            </a:r>
          </a:p>
          <a:p>
            <a:pPr>
              <a:buFont typeface="Wingdings" panose="05000000000000000000" pitchFamily="2" charset="2"/>
              <a:buChar char="§"/>
            </a:pPr>
            <a:r>
              <a:rPr lang="ru-RU" sz="1800" dirty="0" smtClean="0"/>
              <a:t>Обеспечение гибкости изменения вычислений при изменении определений элементов</a:t>
            </a:r>
          </a:p>
          <a:p>
            <a:pPr>
              <a:buFont typeface="Wingdings" panose="05000000000000000000" pitchFamily="2" charset="2"/>
              <a:buChar char="§"/>
            </a:pPr>
            <a:r>
              <a:rPr lang="ru-RU" sz="1800" dirty="0" smtClean="0"/>
              <a:t>Возможность эффективного управления вычислениями</a:t>
            </a:r>
          </a:p>
          <a:p>
            <a:pPr marL="0" indent="0">
              <a:buNone/>
            </a:pPr>
            <a:endParaRPr lang="ru-RU" sz="1800" dirty="0" smtClean="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713" y="1133413"/>
            <a:ext cx="5221287" cy="1114285"/>
          </a:xfrm>
          <a:prstGeom prst="rect">
            <a:avLst/>
          </a:prstGeom>
          <a:ln>
            <a:noFill/>
          </a:ln>
          <a:effectLst>
            <a:outerShdw blurRad="292100" dist="139700" dir="2700000" algn="tl" rotWithShape="0">
              <a:srgbClr val="333333">
                <a:alpha val="65000"/>
              </a:srgbClr>
            </a:outerShdw>
          </a:effectLst>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337" y="1140572"/>
            <a:ext cx="2152381" cy="1114286"/>
          </a:xfrm>
          <a:prstGeom prst="rect">
            <a:avLst/>
          </a:prstGeom>
        </p:spPr>
      </p:pic>
    </p:spTree>
    <p:extLst>
      <p:ext uri="{BB962C8B-B14F-4D97-AF65-F5344CB8AC3E}">
        <p14:creationId xmlns:p14="http://schemas.microsoft.com/office/powerpoint/2010/main" val="32174031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Вычисляемое поле</a:t>
            </a:r>
            <a:endParaRPr lang="ru-RU" dirty="0"/>
          </a:p>
        </p:txBody>
      </p:sp>
      <p:sp>
        <p:nvSpPr>
          <p:cNvPr id="3" name="Объект 2"/>
          <p:cNvSpPr>
            <a:spLocks noGrp="1"/>
          </p:cNvSpPr>
          <p:nvPr>
            <p:ph idx="1"/>
          </p:nvPr>
        </p:nvSpPr>
        <p:spPr>
          <a:xfrm>
            <a:off x="6003985" y="1558206"/>
            <a:ext cx="5582728" cy="4351338"/>
          </a:xfrm>
        </p:spPr>
        <p:txBody>
          <a:bodyPr>
            <a:normAutofit fontScale="77500" lnSpcReduction="20000"/>
          </a:bodyPr>
          <a:lstStyle/>
          <a:p>
            <a:pPr marL="0" indent="0">
              <a:buNone/>
            </a:pPr>
            <a:r>
              <a:rPr lang="ru-RU" dirty="0" smtClean="0"/>
              <a:t>Выделить любую ячейку таблице – </a:t>
            </a:r>
            <a:r>
              <a:rPr lang="ru-RU" b="1" dirty="0" smtClean="0"/>
              <a:t>Анализ (</a:t>
            </a:r>
            <a:r>
              <a:rPr lang="en-US" b="1" dirty="0" smtClean="0"/>
              <a:t>Analyze</a:t>
            </a:r>
            <a:r>
              <a:rPr lang="ru-RU" b="1" dirty="0" smtClean="0"/>
              <a:t>)</a:t>
            </a:r>
            <a:r>
              <a:rPr lang="ru-RU" dirty="0" smtClean="0"/>
              <a:t> – </a:t>
            </a:r>
            <a:r>
              <a:rPr lang="ru-RU" b="1" dirty="0" smtClean="0"/>
              <a:t>Вычисления (</a:t>
            </a:r>
            <a:r>
              <a:rPr lang="en-US" b="1" dirty="0" smtClean="0"/>
              <a:t>Calculations</a:t>
            </a:r>
            <a:r>
              <a:rPr lang="ru-RU" b="1" dirty="0" smtClean="0"/>
              <a:t>) </a:t>
            </a:r>
            <a:r>
              <a:rPr lang="ru-RU" dirty="0" smtClean="0"/>
              <a:t>– </a:t>
            </a:r>
            <a:r>
              <a:rPr lang="ru-RU" b="1" dirty="0" smtClean="0"/>
              <a:t>Поля, элементы и наборы (</a:t>
            </a:r>
            <a:r>
              <a:rPr lang="en-US" b="1" dirty="0" smtClean="0"/>
              <a:t>Field, Items, &amp; Sort</a:t>
            </a:r>
            <a:r>
              <a:rPr lang="ru-RU" b="1" dirty="0" smtClean="0"/>
              <a:t>)</a:t>
            </a:r>
            <a:r>
              <a:rPr lang="ru-RU" dirty="0" smtClean="0"/>
              <a:t> – </a:t>
            </a:r>
            <a:r>
              <a:rPr lang="ru-RU" b="1" dirty="0" smtClean="0"/>
              <a:t>Вычисляемое поле (</a:t>
            </a:r>
            <a:r>
              <a:rPr lang="en-US" b="1" dirty="0" smtClean="0"/>
              <a:t>Calculated Field</a:t>
            </a:r>
            <a:r>
              <a:rPr lang="ru-RU" b="1" dirty="0" smtClean="0"/>
              <a:t>) </a:t>
            </a:r>
            <a:r>
              <a:rPr lang="ru-RU" dirty="0" smtClean="0"/>
              <a:t>– Задать имя создаваемому полю – Установить курсор в строку </a:t>
            </a:r>
            <a:r>
              <a:rPr lang="ru-RU" b="1" dirty="0" smtClean="0"/>
              <a:t>«Формула» (</a:t>
            </a:r>
            <a:r>
              <a:rPr lang="en-US" b="1" dirty="0" smtClean="0"/>
              <a:t>Formula</a:t>
            </a:r>
            <a:r>
              <a:rPr lang="ru-RU" b="1" dirty="0" smtClean="0"/>
              <a:t>)</a:t>
            </a:r>
            <a:r>
              <a:rPr lang="ru-RU" dirty="0" smtClean="0"/>
              <a:t> – Используя поля сводной таблицы, прописать формулу, например, = Продано*65 (также можно применить любую функцию, которая располагается в </a:t>
            </a:r>
            <a:r>
              <a:rPr lang="en-US" dirty="0" smtClean="0"/>
              <a:t>Excel</a:t>
            </a:r>
            <a:r>
              <a:rPr lang="ru-RU" dirty="0" smtClean="0"/>
              <a:t>, но окно аргумента функции открыть нельзя, т.е. необходимо правильно прописать имя нужной функции, требуется не ошибиться в синтаксисе, в порядке аргументов) – </a:t>
            </a:r>
            <a:r>
              <a:rPr lang="ru-RU" b="1" dirty="0" smtClean="0"/>
              <a:t>Добавить</a:t>
            </a:r>
            <a:r>
              <a:rPr lang="en-US" b="1" dirty="0" smtClean="0"/>
              <a:t> (Add)</a:t>
            </a:r>
            <a:r>
              <a:rPr lang="ru-RU" b="1" dirty="0" smtClean="0"/>
              <a:t> </a:t>
            </a:r>
            <a:r>
              <a:rPr lang="ru-RU" dirty="0" smtClean="0"/>
              <a:t>- ОК</a:t>
            </a:r>
            <a:endParaRPr lang="ru-RU"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215" y="1967095"/>
            <a:ext cx="4742857" cy="29238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110355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smtClean="0"/>
              <a:t>Результат работы с вычисляемым полем</a:t>
            </a:r>
            <a:endParaRPr lang="ru-RU"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713" y="1450377"/>
            <a:ext cx="7752381" cy="4380952"/>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5607169" y="2001329"/>
            <a:ext cx="1828800" cy="1200329"/>
          </a:xfrm>
          <a:prstGeom prst="rect">
            <a:avLst/>
          </a:prstGeom>
          <a:noFill/>
        </p:spPr>
        <p:txBody>
          <a:bodyPr wrap="square" rtlCol="0">
            <a:spAutoFit/>
          </a:bodyPr>
          <a:lstStyle/>
          <a:p>
            <a:r>
              <a:rPr lang="ru-RU" b="1" dirty="0" smtClean="0">
                <a:solidFill>
                  <a:srgbClr val="FF0000"/>
                </a:solidFill>
              </a:rPr>
              <a:t>Результат работы с вычисляемым полем!</a:t>
            </a:r>
            <a:endParaRPr lang="ru-RU" b="1" dirty="0">
              <a:solidFill>
                <a:srgbClr val="FF0000"/>
              </a:solidFill>
            </a:endParaRPr>
          </a:p>
        </p:txBody>
      </p:sp>
      <p:sp>
        <p:nvSpPr>
          <p:cNvPr id="7" name="Объект 2"/>
          <p:cNvSpPr txBox="1">
            <a:spLocks/>
          </p:cNvSpPr>
          <p:nvPr/>
        </p:nvSpPr>
        <p:spPr>
          <a:xfrm>
            <a:off x="8692461" y="2762428"/>
            <a:ext cx="3109791" cy="17568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800" dirty="0" smtClean="0"/>
              <a:t>Форматы для данных пользователь устанавливает самостоятельно, используя окно </a:t>
            </a:r>
            <a:r>
              <a:rPr lang="ru-RU" sz="1800" b="1" dirty="0" smtClean="0"/>
              <a:t>Формат ячеек (</a:t>
            </a:r>
            <a:r>
              <a:rPr lang="en-US" sz="1800" b="1" dirty="0" smtClean="0"/>
              <a:t>Format cells</a:t>
            </a:r>
            <a:r>
              <a:rPr lang="ru-RU" sz="1800" b="1" dirty="0" smtClean="0"/>
              <a:t>)</a:t>
            </a:r>
          </a:p>
          <a:p>
            <a:pPr marL="0" indent="0">
              <a:buNone/>
            </a:pPr>
            <a:endParaRPr lang="ru-RU" sz="1800" dirty="0" smtClean="0"/>
          </a:p>
        </p:txBody>
      </p:sp>
    </p:spTree>
    <p:extLst>
      <p:ext uri="{BB962C8B-B14F-4D97-AF65-F5344CB8AC3E}">
        <p14:creationId xmlns:p14="http://schemas.microsoft.com/office/powerpoint/2010/main" val="2351004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Создание имен </a:t>
            </a:r>
            <a:r>
              <a:rPr lang="ru-RU" dirty="0" smtClean="0"/>
              <a:t>диапазонов таблиц</a:t>
            </a:r>
            <a:endParaRPr lang="ru-RU" dirty="0"/>
          </a:p>
        </p:txBody>
      </p:sp>
      <p:grpSp>
        <p:nvGrpSpPr>
          <p:cNvPr id="9" name="Группа 8"/>
          <p:cNvGrpSpPr/>
          <p:nvPr/>
        </p:nvGrpSpPr>
        <p:grpSpPr>
          <a:xfrm>
            <a:off x="585129" y="1009934"/>
            <a:ext cx="11181301" cy="5709475"/>
            <a:chOff x="585129" y="791570"/>
            <a:chExt cx="11231132" cy="5709475"/>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129" y="1231024"/>
              <a:ext cx="7137345" cy="4348146"/>
            </a:xfrm>
            <a:prstGeom prst="rect">
              <a:avLst/>
            </a:prstGeom>
            <a:ln>
              <a:noFill/>
            </a:ln>
            <a:effectLst>
              <a:outerShdw blurRad="292100" dist="139700" dir="2700000" algn="tl" rotWithShape="0">
                <a:srgbClr val="333333">
                  <a:alpha val="65000"/>
                </a:srgbClr>
              </a:outerShdw>
            </a:effectLst>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0170" y="4071394"/>
              <a:ext cx="2782304" cy="1507776"/>
            </a:xfrm>
            <a:prstGeom prst="rect">
              <a:avLst/>
            </a:prstGeom>
          </p:spPr>
        </p:pic>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129" y="2398218"/>
              <a:ext cx="3039134" cy="3152393"/>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7794655" y="791570"/>
              <a:ext cx="4021606" cy="5709475"/>
            </a:xfrm>
            <a:prstGeom prst="rect">
              <a:avLst/>
            </a:prstGeom>
            <a:noFill/>
          </p:spPr>
          <p:txBody>
            <a:bodyPr wrap="square" rtlCol="0" anchor="ctr" anchorCtr="1">
              <a:noAutofit/>
            </a:bodyPr>
            <a:lstStyle/>
            <a:p>
              <a:r>
                <a:rPr lang="ru-RU" sz="1700" b="1" dirty="0"/>
                <a:t>Алгоритм действий</a:t>
              </a:r>
            </a:p>
            <a:p>
              <a:r>
                <a:rPr lang="ru-RU" sz="1700" dirty="0"/>
                <a:t>Выделить всю таблицу</a:t>
              </a:r>
            </a:p>
            <a:p>
              <a:r>
                <a:rPr lang="ru-RU" sz="1700" dirty="0" smtClean="0"/>
                <a:t>Вкладка Формулы </a:t>
              </a:r>
              <a:r>
                <a:rPr lang="en-US" sz="1700" dirty="0" smtClean="0"/>
                <a:t>(FORMULAS)</a:t>
              </a:r>
              <a:r>
                <a:rPr lang="ru-RU" sz="1700" dirty="0" smtClean="0"/>
                <a:t>– группа Определенные имена</a:t>
              </a:r>
              <a:r>
                <a:rPr lang="en-US" sz="1700" dirty="0" smtClean="0"/>
                <a:t> (DEFINED NAME)</a:t>
              </a:r>
              <a:r>
                <a:rPr lang="ru-RU" sz="1700" dirty="0" smtClean="0"/>
                <a:t> </a:t>
              </a:r>
              <a:r>
                <a:rPr lang="ru-RU" sz="1700" dirty="0"/>
                <a:t>– </a:t>
              </a:r>
              <a:r>
                <a:rPr lang="ru-RU" sz="1700" dirty="0" smtClean="0"/>
                <a:t>команда Создать </a:t>
              </a:r>
              <a:r>
                <a:rPr lang="ru-RU" sz="1700" dirty="0"/>
                <a:t>из выделенного </a:t>
              </a:r>
              <a:r>
                <a:rPr lang="en-US" sz="1700" dirty="0" smtClean="0"/>
                <a:t>(CREATE FROM SELECTIN)</a:t>
              </a:r>
              <a:r>
                <a:rPr lang="ru-RU" sz="1700" dirty="0" smtClean="0"/>
                <a:t>– </a:t>
              </a:r>
              <a:r>
                <a:rPr lang="ru-RU" sz="1700" dirty="0"/>
                <a:t>определить место положения «шапки» документа – </a:t>
              </a:r>
              <a:r>
                <a:rPr lang="ru-RU" sz="1700" dirty="0" smtClean="0"/>
                <a:t>ОК</a:t>
              </a:r>
              <a:r>
                <a:rPr lang="en-US" sz="1700" dirty="0" smtClean="0"/>
                <a:t> (TOP ROW/LEFT COLUNM)</a:t>
              </a:r>
              <a:endParaRPr lang="ru-RU" sz="1700" dirty="0" smtClean="0"/>
            </a:p>
            <a:p>
              <a:r>
                <a:rPr lang="ru-RU" sz="1700" b="1" dirty="0" smtClean="0"/>
                <a:t>Результат</a:t>
              </a:r>
              <a:r>
                <a:rPr lang="ru-RU" sz="1700" dirty="0" smtClean="0"/>
                <a:t>:</a:t>
              </a:r>
            </a:p>
            <a:p>
              <a:pPr marL="285750" indent="-285750">
                <a:buFont typeface="Wingdings" panose="05000000000000000000" pitchFamily="2" charset="2"/>
                <a:buChar char="§"/>
              </a:pPr>
              <a:r>
                <a:rPr lang="ru-RU" sz="1700" dirty="0" smtClean="0"/>
                <a:t>Раскрыть строку имя</a:t>
              </a:r>
            </a:p>
            <a:p>
              <a:pPr marL="285750" indent="-285750">
                <a:buFont typeface="Wingdings" panose="05000000000000000000" pitchFamily="2" charset="2"/>
                <a:buChar char="§"/>
              </a:pPr>
              <a:r>
                <a:rPr lang="ru-RU" sz="1700" dirty="0" smtClean="0"/>
                <a:t>Каждый столбец при выделении в нем именованного диапазона в строке Имя будет отображать присвоенное Имя, а не координату первой выделенной ячейки</a:t>
              </a:r>
              <a:endParaRPr lang="ru-RU" sz="1700" dirty="0"/>
            </a:p>
            <a:p>
              <a:endParaRPr lang="ru-RU" dirty="0"/>
            </a:p>
          </p:txBody>
        </p:sp>
      </p:grpSp>
    </p:spTree>
    <p:extLst>
      <p:ext uri="{BB962C8B-B14F-4D97-AF65-F5344CB8AC3E}">
        <p14:creationId xmlns:p14="http://schemas.microsoft.com/office/powerpoint/2010/main" val="428129121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3200" dirty="0" smtClean="0"/>
              <a:t>Обновление сводных таблиц и диаграмм</a:t>
            </a:r>
            <a:endParaRPr lang="ru-RU" sz="3200" dirty="0"/>
          </a:p>
        </p:txBody>
      </p:sp>
      <p:sp>
        <p:nvSpPr>
          <p:cNvPr id="3" name="Объект 2"/>
          <p:cNvSpPr txBox="1">
            <a:spLocks/>
          </p:cNvSpPr>
          <p:nvPr/>
        </p:nvSpPr>
        <p:spPr>
          <a:xfrm>
            <a:off x="874713" y="1417637"/>
            <a:ext cx="704654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ru-RU" sz="1600" dirty="0" smtClean="0"/>
              <a:t>Обновление сводных таблиц не происходит автоматически. Если данные в исходной таблице были изменены, то требуется принудительно обносить отчет сводной таблицы</a:t>
            </a:r>
          </a:p>
          <a:p>
            <a:pPr marL="0" indent="0">
              <a:buFont typeface="Arial" panose="020B0604020202020204" pitchFamily="34" charset="0"/>
              <a:buNone/>
            </a:pPr>
            <a:r>
              <a:rPr lang="ru-RU" sz="1600" dirty="0" smtClean="0"/>
              <a:t>Для обновления данных отчета, щелкнуть правой кнопкой мыши по ячейке сводной таблицы и выбрать Обновить (</a:t>
            </a:r>
            <a:r>
              <a:rPr lang="en-US" sz="1600" dirty="0" smtClean="0"/>
              <a:t>Re</a:t>
            </a:r>
            <a:r>
              <a:rPr lang="en-US" sz="1600" dirty="0"/>
              <a:t>f</a:t>
            </a:r>
            <a:r>
              <a:rPr lang="en-US" sz="1600" dirty="0" smtClean="0"/>
              <a:t>resh Data</a:t>
            </a:r>
            <a:r>
              <a:rPr lang="ru-RU" sz="1600" dirty="0" smtClean="0"/>
              <a:t>) или на вкладке Анализ (</a:t>
            </a:r>
            <a:r>
              <a:rPr lang="en-US" sz="1600" dirty="0" smtClean="0"/>
              <a:t>Analyze)</a:t>
            </a:r>
            <a:r>
              <a:rPr lang="ru-RU" sz="1600" dirty="0" smtClean="0"/>
              <a:t> в группе Данные (</a:t>
            </a:r>
            <a:r>
              <a:rPr lang="en-US" sz="1600" dirty="0" smtClean="0"/>
              <a:t>Data)</a:t>
            </a:r>
            <a:r>
              <a:rPr lang="ru-RU" sz="1600" dirty="0" smtClean="0"/>
              <a:t> нажать кнопку Обновить </a:t>
            </a:r>
            <a:r>
              <a:rPr lang="en-US" sz="1600" dirty="0" smtClean="0"/>
              <a:t>(Refresh)</a:t>
            </a:r>
            <a:endParaRPr lang="ru-RU" sz="1600" dirty="0" smtClean="0"/>
          </a:p>
          <a:p>
            <a:pPr marL="0" indent="0">
              <a:buFont typeface="Arial" panose="020B0604020202020204" pitchFamily="34" charset="0"/>
              <a:buNone/>
            </a:pPr>
            <a:r>
              <a:rPr lang="ru-RU" sz="1600" dirty="0" smtClean="0"/>
              <a:t>Чтобы посмотреть и при необходимости изменить диапазон исходных данных, надо на вкладке Анализ </a:t>
            </a:r>
            <a:r>
              <a:rPr lang="en-US" sz="1600" dirty="0" smtClean="0"/>
              <a:t>(Analyze)</a:t>
            </a:r>
            <a:r>
              <a:rPr lang="ru-RU" sz="1600" dirty="0" smtClean="0"/>
              <a:t> в группе Данные (</a:t>
            </a:r>
            <a:r>
              <a:rPr lang="en-US" sz="1600" dirty="0" smtClean="0"/>
              <a:t>Data)</a:t>
            </a:r>
            <a:r>
              <a:rPr lang="ru-RU" sz="1600" dirty="0" smtClean="0"/>
              <a:t>, выбрать Источник данных </a:t>
            </a:r>
            <a:r>
              <a:rPr lang="en-US" sz="1600" dirty="0" smtClean="0"/>
              <a:t>(Data Source)</a:t>
            </a:r>
            <a:r>
              <a:rPr lang="ru-RU" sz="1600" dirty="0" smtClean="0"/>
              <a:t>. Если исходные данные постоянно изменяются, то для определения автоматического размера исходного диапазона, необходимо диапазон ячеек преобразовать в Таблицу:</a:t>
            </a:r>
          </a:p>
          <a:p>
            <a:pPr marL="0" indent="0">
              <a:buFont typeface="Arial" panose="020B0604020202020204" pitchFamily="34" charset="0"/>
              <a:buNone/>
            </a:pPr>
            <a:r>
              <a:rPr lang="ru-RU" sz="1600" dirty="0" smtClean="0"/>
              <a:t>Выделить любую ячейку таблицы данных – на вкладке Вставка (</a:t>
            </a:r>
            <a:r>
              <a:rPr lang="en-US" sz="1600" dirty="0" smtClean="0"/>
              <a:t>Insert)</a:t>
            </a:r>
            <a:r>
              <a:rPr lang="ru-RU" sz="1600" dirty="0" smtClean="0"/>
              <a:t> выбрать Таблица (</a:t>
            </a:r>
            <a:r>
              <a:rPr lang="en-US" sz="1600" dirty="0" smtClean="0"/>
              <a:t>Table)</a:t>
            </a:r>
            <a:r>
              <a:rPr lang="ru-RU" sz="1600" dirty="0" smtClean="0"/>
              <a:t> – ОК</a:t>
            </a:r>
          </a:p>
          <a:p>
            <a:pPr marL="0" indent="0">
              <a:buFont typeface="Arial" panose="020B0604020202020204" pitchFamily="34" charset="0"/>
              <a:buNone/>
            </a:pPr>
            <a:r>
              <a:rPr lang="ru-RU" sz="1600" dirty="0" smtClean="0"/>
              <a:t>При выполнении команды Обновить все добавляемые строки/столбцы будут автоматически включены в источник</a:t>
            </a:r>
          </a:p>
          <a:p>
            <a:pPr marL="0" indent="0">
              <a:buFont typeface="Arial" panose="020B0604020202020204" pitchFamily="34" charset="0"/>
              <a:buNone/>
            </a:pPr>
            <a:endParaRPr lang="ru-RU" sz="1600"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8301" y="2584028"/>
            <a:ext cx="2392420" cy="15077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577619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Обновление сводных таблиц и </a:t>
            </a:r>
            <a:r>
              <a:rPr lang="ru-RU" dirty="0" smtClean="0"/>
              <a:t>диаграмм (продолжение). Настройка обновления</a:t>
            </a:r>
            <a:endParaRPr lang="ru-RU" dirty="0"/>
          </a:p>
        </p:txBody>
      </p:sp>
      <p:sp>
        <p:nvSpPr>
          <p:cNvPr id="3" name="Прямоугольник 2"/>
          <p:cNvSpPr/>
          <p:nvPr/>
        </p:nvSpPr>
        <p:spPr>
          <a:xfrm>
            <a:off x="874713" y="1355894"/>
            <a:ext cx="5290868" cy="3139321"/>
          </a:xfrm>
          <a:prstGeom prst="rect">
            <a:avLst/>
          </a:prstGeom>
        </p:spPr>
        <p:txBody>
          <a:bodyPr wrap="square">
            <a:spAutoFit/>
          </a:bodyPr>
          <a:lstStyle/>
          <a:p>
            <a:r>
              <a:rPr lang="ru-RU" dirty="0"/>
              <a:t>Для настройки автоматического обновления при открытии файла:</a:t>
            </a:r>
          </a:p>
          <a:p>
            <a:pPr>
              <a:buFont typeface="Wingdings" panose="05000000000000000000" pitchFamily="2" charset="2"/>
              <a:buChar char="§"/>
            </a:pPr>
            <a:r>
              <a:rPr lang="ru-RU" dirty="0"/>
              <a:t>Щелкнуть правой кнопкой мыши в область отчета сводной таблицы и выбрать Параметры сводной таблицы (</a:t>
            </a:r>
            <a:r>
              <a:rPr lang="en-US" dirty="0"/>
              <a:t>PivotTable Options)</a:t>
            </a:r>
            <a:r>
              <a:rPr lang="ru-RU" dirty="0"/>
              <a:t> или на вкладке Анализ (</a:t>
            </a:r>
            <a:r>
              <a:rPr lang="en-US" dirty="0"/>
              <a:t>Analyze)</a:t>
            </a:r>
            <a:r>
              <a:rPr lang="ru-RU" dirty="0"/>
              <a:t> в группе Сводная таблица (</a:t>
            </a:r>
            <a:r>
              <a:rPr lang="en-US" dirty="0"/>
              <a:t>PivotTable)</a:t>
            </a:r>
            <a:r>
              <a:rPr lang="ru-RU" dirty="0"/>
              <a:t> нажать Параметры (</a:t>
            </a:r>
            <a:r>
              <a:rPr lang="en-US" dirty="0"/>
              <a:t>Options)</a:t>
            </a:r>
            <a:endParaRPr lang="ru-RU" dirty="0"/>
          </a:p>
          <a:p>
            <a:pPr>
              <a:buFont typeface="Wingdings" panose="05000000000000000000" pitchFamily="2" charset="2"/>
              <a:buChar char="§"/>
            </a:pPr>
            <a:r>
              <a:rPr lang="ru-RU" dirty="0"/>
              <a:t>В диалоговом окне Параметры сводной таблицы (</a:t>
            </a:r>
            <a:r>
              <a:rPr lang="en-US" dirty="0"/>
              <a:t>PivotTable Options)</a:t>
            </a:r>
            <a:r>
              <a:rPr lang="ru-RU" dirty="0"/>
              <a:t> перейти на вкладку Данные (</a:t>
            </a:r>
            <a:r>
              <a:rPr lang="en-US" dirty="0"/>
              <a:t>Data)</a:t>
            </a:r>
            <a:r>
              <a:rPr lang="ru-RU" dirty="0"/>
              <a:t>, установить флажок Обновить при открытии файла (</a:t>
            </a:r>
            <a:r>
              <a:rPr lang="en-US" dirty="0"/>
              <a:t>Refresh data when opening the file)</a:t>
            </a:r>
            <a:r>
              <a:rPr lang="ru-RU" dirty="0"/>
              <a:t>, </a:t>
            </a:r>
            <a:r>
              <a:rPr lang="ru-RU" dirty="0" err="1"/>
              <a:t>ок</a:t>
            </a:r>
            <a:endParaRPr lang="ru-RU" dirty="0"/>
          </a:p>
        </p:txBody>
      </p:sp>
      <p:grpSp>
        <p:nvGrpSpPr>
          <p:cNvPr id="7" name="Группа 6"/>
          <p:cNvGrpSpPr/>
          <p:nvPr/>
        </p:nvGrpSpPr>
        <p:grpSpPr>
          <a:xfrm>
            <a:off x="6467505" y="1484313"/>
            <a:ext cx="4789686" cy="4075061"/>
            <a:chOff x="6383548" y="1570577"/>
            <a:chExt cx="4789686" cy="4075061"/>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3548" y="1570577"/>
              <a:ext cx="4789686" cy="4075061"/>
            </a:xfrm>
            <a:prstGeom prst="rect">
              <a:avLst/>
            </a:prstGeom>
            <a:ln>
              <a:noFill/>
            </a:ln>
            <a:effectLst>
              <a:outerShdw blurRad="292100" dist="139700" dir="2700000" algn="tl" rotWithShape="0">
                <a:srgbClr val="333333">
                  <a:alpha val="65000"/>
                </a:srgbClr>
              </a:outerShdw>
            </a:effectLst>
          </p:spPr>
        </p:pic>
        <p:cxnSp>
          <p:nvCxnSpPr>
            <p:cNvPr id="6" name="Прямая соединительная линия 5"/>
            <p:cNvCxnSpPr/>
            <p:nvPr/>
          </p:nvCxnSpPr>
          <p:spPr>
            <a:xfrm>
              <a:off x="6599208" y="3062377"/>
              <a:ext cx="164764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8" name="Рисунок 7"/>
          <p:cNvPicPr>
            <a:picLocks noChangeAspect="1"/>
          </p:cNvPicPr>
          <p:nvPr/>
        </p:nvPicPr>
        <p:blipFill rotWithShape="1">
          <a:blip r:embed="rId3">
            <a:extLst>
              <a:ext uri="{28A0092B-C50C-407E-A947-70E740481C1C}">
                <a14:useLocalDpi xmlns:a14="http://schemas.microsoft.com/office/drawing/2010/main" val="0"/>
              </a:ext>
            </a:extLst>
          </a:blip>
          <a:srcRect t="4162"/>
          <a:stretch/>
        </p:blipFill>
        <p:spPr>
          <a:xfrm>
            <a:off x="4155626" y="4495215"/>
            <a:ext cx="1799438" cy="14371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615103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Группировка полей сводной таблицы (Дата/Время)</a:t>
            </a:r>
            <a:endParaRPr lang="ru-RU" dirty="0"/>
          </a:p>
        </p:txBody>
      </p:sp>
      <p:sp>
        <p:nvSpPr>
          <p:cNvPr id="3" name="Объект 2"/>
          <p:cNvSpPr txBox="1">
            <a:spLocks/>
          </p:cNvSpPr>
          <p:nvPr/>
        </p:nvSpPr>
        <p:spPr>
          <a:xfrm>
            <a:off x="812116" y="1191015"/>
            <a:ext cx="5283884" cy="346938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ru-RU" sz="1600" dirty="0" smtClean="0"/>
              <a:t>В результате группировки можно создавать иерархии для дат и других типов данных</a:t>
            </a:r>
          </a:p>
          <a:p>
            <a:pPr marL="0" indent="0">
              <a:buFont typeface="Arial" panose="020B0604020202020204" pitchFamily="34" charset="0"/>
              <a:buNone/>
            </a:pPr>
            <a:r>
              <a:rPr lang="ru-RU" sz="1600" dirty="0" smtClean="0"/>
              <a:t>В 2016 версии </a:t>
            </a:r>
            <a:r>
              <a:rPr lang="en-US" sz="1600" dirty="0" smtClean="0"/>
              <a:t>Excel</a:t>
            </a:r>
            <a:r>
              <a:rPr lang="ru-RU" sz="1600" dirty="0" smtClean="0"/>
              <a:t> при размещении поля с типом данных дата, программа автоматически осуществляет группировку, исходя из того, какой интервал дат используется</a:t>
            </a:r>
          </a:p>
          <a:p>
            <a:pPr marL="0" indent="0">
              <a:buFont typeface="Arial" panose="020B0604020202020204" pitchFamily="34" charset="0"/>
              <a:buNone/>
            </a:pPr>
            <a:r>
              <a:rPr lang="ru-RU" sz="1600" dirty="0" smtClean="0"/>
              <a:t>При необходимости можно всегда осуществить группировку самостоятельно:</a:t>
            </a:r>
          </a:p>
          <a:p>
            <a:pPr marL="0" indent="0">
              <a:buFont typeface="Arial" panose="020B0604020202020204" pitchFamily="34" charset="0"/>
              <a:buNone/>
            </a:pPr>
            <a:r>
              <a:rPr lang="ru-RU" sz="1600" dirty="0" smtClean="0"/>
              <a:t>Щелкнуть правой клавишей мыши по любой ячейке нужного поля и выбрать </a:t>
            </a:r>
            <a:r>
              <a:rPr lang="ru-RU" sz="1600" b="1" dirty="0" smtClean="0"/>
              <a:t>Группировать </a:t>
            </a:r>
            <a:r>
              <a:rPr lang="en-US" sz="1600" b="1" dirty="0" smtClean="0"/>
              <a:t>(Group)</a:t>
            </a:r>
            <a:r>
              <a:rPr lang="ru-RU" sz="1600" b="1" dirty="0" smtClean="0"/>
              <a:t> </a:t>
            </a:r>
            <a:r>
              <a:rPr lang="ru-RU" sz="1600" dirty="0" smtClean="0"/>
              <a:t>– Выбрать диапазон группировки данных: </a:t>
            </a:r>
            <a:r>
              <a:rPr lang="ru-RU" sz="1600" b="1" dirty="0" smtClean="0"/>
              <a:t>начиная с </a:t>
            </a:r>
            <a:r>
              <a:rPr lang="en-US" sz="1600" b="1" dirty="0" smtClean="0"/>
              <a:t>(starting at) </a:t>
            </a:r>
            <a:r>
              <a:rPr lang="ru-RU" sz="1600" b="1" dirty="0" smtClean="0"/>
              <a:t>и по (</a:t>
            </a:r>
            <a:r>
              <a:rPr lang="en-US" sz="1600" b="1" dirty="0" smtClean="0"/>
              <a:t>Ending at)</a:t>
            </a:r>
            <a:r>
              <a:rPr lang="ru-RU" sz="1600" dirty="0" smtClean="0"/>
              <a:t>, выделить требуемый шаг группировки в поле в </a:t>
            </a:r>
            <a:r>
              <a:rPr lang="ru-RU" sz="1600" b="1" dirty="0" smtClean="0"/>
              <a:t>шагом (</a:t>
            </a:r>
            <a:r>
              <a:rPr lang="en-US" sz="1600" b="1" dirty="0" smtClean="0"/>
              <a:t>by)</a:t>
            </a:r>
            <a:r>
              <a:rPr lang="ru-RU" sz="1600" dirty="0" smtClean="0"/>
              <a:t>: </a:t>
            </a:r>
            <a:r>
              <a:rPr lang="ru-RU" sz="1600" b="1" dirty="0" smtClean="0"/>
              <a:t>дни (</a:t>
            </a:r>
            <a:r>
              <a:rPr lang="en-US" sz="1600" b="1" dirty="0" smtClean="0"/>
              <a:t>days), </a:t>
            </a:r>
            <a:r>
              <a:rPr lang="ru-RU" sz="1600" b="1" dirty="0" smtClean="0"/>
              <a:t>месяцы (</a:t>
            </a:r>
            <a:r>
              <a:rPr lang="en-US" sz="1600" b="1" dirty="0" smtClean="0"/>
              <a:t>months)</a:t>
            </a:r>
            <a:r>
              <a:rPr lang="ru-RU" sz="1600" b="1" dirty="0" smtClean="0"/>
              <a:t>, кварталы (</a:t>
            </a:r>
            <a:r>
              <a:rPr lang="en-US" sz="1600" b="1" dirty="0" smtClean="0"/>
              <a:t>quarters)</a:t>
            </a:r>
            <a:r>
              <a:rPr lang="ru-RU" sz="1600" b="1" dirty="0" smtClean="0"/>
              <a:t>, годы (</a:t>
            </a:r>
            <a:r>
              <a:rPr lang="en-US" sz="1600" b="1" dirty="0" smtClean="0"/>
              <a:t>years)</a:t>
            </a:r>
            <a:endParaRPr lang="ru-RU" sz="1600" b="1" dirty="0" smtClean="0"/>
          </a:p>
          <a:p>
            <a:pPr marL="0" indent="0">
              <a:buFont typeface="Arial" panose="020B0604020202020204" pitchFamily="34" charset="0"/>
              <a:buNone/>
            </a:pPr>
            <a:endParaRPr lang="ru-RU" sz="1600"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2174" y="1191016"/>
            <a:ext cx="4761354" cy="3196550"/>
          </a:xfrm>
          <a:prstGeom prst="rect">
            <a:avLst/>
          </a:prstGeom>
          <a:ln>
            <a:noFill/>
          </a:ln>
          <a:effectLst>
            <a:outerShdw blurRad="292100" dist="139700" dir="2700000" algn="tl" rotWithShape="0">
              <a:srgbClr val="333333">
                <a:alpha val="65000"/>
              </a:srgbClr>
            </a:outerShdw>
          </a:effectLst>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4129" y="4455587"/>
            <a:ext cx="5319916" cy="20472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0000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Группировка числового поля</a:t>
            </a:r>
            <a:endParaRPr lang="ru-RU" dirty="0"/>
          </a:p>
        </p:txBody>
      </p:sp>
      <p:sp>
        <p:nvSpPr>
          <p:cNvPr id="3" name="Объект 2"/>
          <p:cNvSpPr txBox="1">
            <a:spLocks/>
          </p:cNvSpPr>
          <p:nvPr/>
        </p:nvSpPr>
        <p:spPr>
          <a:xfrm>
            <a:off x="918479" y="3162150"/>
            <a:ext cx="5177521" cy="251403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600" dirty="0" smtClean="0"/>
              <a:t>Щелкнуть правой клавишей мыши по любой ячейке нужного поля и выбрать Группировать </a:t>
            </a:r>
            <a:r>
              <a:rPr lang="en-US" sz="1600" dirty="0" smtClean="0"/>
              <a:t>(Group) – </a:t>
            </a:r>
            <a:r>
              <a:rPr lang="ru-RU" sz="1600" dirty="0" smtClean="0"/>
              <a:t>Выбрать диапазон группировки данных: начиная с </a:t>
            </a:r>
            <a:r>
              <a:rPr lang="en-US" sz="1600" dirty="0"/>
              <a:t>(starting at) </a:t>
            </a:r>
            <a:r>
              <a:rPr lang="ru-RU" sz="1600" dirty="0"/>
              <a:t>и по (</a:t>
            </a:r>
            <a:r>
              <a:rPr lang="en-US" sz="1600" dirty="0"/>
              <a:t>Ending at)</a:t>
            </a:r>
            <a:r>
              <a:rPr lang="ru-RU" sz="1600" dirty="0"/>
              <a:t>, </a:t>
            </a:r>
            <a:r>
              <a:rPr lang="ru-RU" sz="1600" dirty="0" smtClean="0"/>
              <a:t>ввести требуемый шаг группировки в поле в шагом (</a:t>
            </a:r>
            <a:r>
              <a:rPr lang="en-US" sz="1600" dirty="0" smtClean="0"/>
              <a:t>by)</a:t>
            </a:r>
            <a:endParaRPr lang="ru-RU" sz="1600" dirty="0" smtClean="0"/>
          </a:p>
          <a:p>
            <a:pPr marL="0" indent="0">
              <a:buFont typeface="Arial" panose="020B0604020202020204" pitchFamily="34" charset="0"/>
              <a:buNone/>
            </a:pPr>
            <a:endParaRPr lang="ru-RU" sz="1600" dirty="0"/>
          </a:p>
        </p:txBody>
      </p:sp>
    </p:spTree>
    <p:extLst>
      <p:ext uri="{BB962C8B-B14F-4D97-AF65-F5344CB8AC3E}">
        <p14:creationId xmlns:p14="http://schemas.microsoft.com/office/powerpoint/2010/main" val="239556758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Мастер сводных таблиц и диаграмм</a:t>
            </a:r>
            <a:endParaRPr lang="ru-RU" dirty="0"/>
          </a:p>
        </p:txBody>
      </p:sp>
    </p:spTree>
    <p:extLst>
      <p:ext uri="{BB962C8B-B14F-4D97-AF65-F5344CB8AC3E}">
        <p14:creationId xmlns:p14="http://schemas.microsoft.com/office/powerpoint/2010/main" val="4240896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Использование имен в формулах</a:t>
            </a:r>
          </a:p>
        </p:txBody>
      </p:sp>
      <p:grpSp>
        <p:nvGrpSpPr>
          <p:cNvPr id="8" name="Группа 7"/>
          <p:cNvGrpSpPr/>
          <p:nvPr/>
        </p:nvGrpSpPr>
        <p:grpSpPr>
          <a:xfrm>
            <a:off x="1833047" y="1278260"/>
            <a:ext cx="8519777" cy="4890528"/>
            <a:chOff x="1833047" y="1278260"/>
            <a:chExt cx="8519777" cy="4890528"/>
          </a:xfrm>
        </p:grpSpPr>
        <p:sp>
          <p:nvSpPr>
            <p:cNvPr id="4" name="Прямоугольник 3"/>
            <p:cNvSpPr/>
            <p:nvPr/>
          </p:nvSpPr>
          <p:spPr>
            <a:xfrm>
              <a:off x="1833047" y="1278260"/>
              <a:ext cx="8519777" cy="707886"/>
            </a:xfrm>
            <a:prstGeom prst="rect">
              <a:avLst/>
            </a:prstGeom>
          </p:spPr>
          <p:txBody>
            <a:bodyPr wrap="square">
              <a:noAutofit/>
            </a:bodyPr>
            <a:lstStyle/>
            <a:p>
              <a:pPr algn="ctr"/>
              <a:r>
                <a:rPr lang="ru-RU" sz="2400" dirty="0" smtClean="0"/>
                <a:t>С </a:t>
              </a:r>
              <a:r>
                <a:rPr lang="ru-RU" sz="2400" dirty="0"/>
                <a:t>клавиатуры начать прописывать имя диапазона – среди возникшего списка выбрать нужное имя </a:t>
              </a:r>
              <a:r>
                <a:rPr lang="ru-RU" sz="2400" dirty="0" smtClean="0"/>
                <a:t>ДИАПАЗОНА</a:t>
              </a:r>
              <a:endParaRPr lang="ru-RU" sz="2400" dirty="0"/>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3047" y="2231806"/>
              <a:ext cx="8519777" cy="3936982"/>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40630003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Использование имен в </a:t>
            </a:r>
            <a:r>
              <a:rPr lang="ru-RU" dirty="0" smtClean="0"/>
              <a:t>формулах (продолжение)</a:t>
            </a:r>
            <a:endParaRPr lang="ru-RU" dirty="0"/>
          </a:p>
        </p:txBody>
      </p:sp>
      <p:grpSp>
        <p:nvGrpSpPr>
          <p:cNvPr id="5" name="Группа 4"/>
          <p:cNvGrpSpPr/>
          <p:nvPr/>
        </p:nvGrpSpPr>
        <p:grpSpPr>
          <a:xfrm>
            <a:off x="805218" y="1476139"/>
            <a:ext cx="11221716" cy="3782234"/>
            <a:chOff x="805218" y="1476139"/>
            <a:chExt cx="11221716" cy="3782234"/>
          </a:xfrm>
        </p:grpSpPr>
        <p:sp>
          <p:nvSpPr>
            <p:cNvPr id="4" name="Прямоугольник 3"/>
            <p:cNvSpPr/>
            <p:nvPr/>
          </p:nvSpPr>
          <p:spPr>
            <a:xfrm>
              <a:off x="8383329" y="2243871"/>
              <a:ext cx="3643605" cy="2246769"/>
            </a:xfrm>
            <a:prstGeom prst="rect">
              <a:avLst/>
            </a:prstGeom>
          </p:spPr>
          <p:txBody>
            <a:bodyPr wrap="square">
              <a:spAutoFit/>
            </a:bodyPr>
            <a:lstStyle/>
            <a:p>
              <a:pPr marL="342900" indent="-342900">
                <a:buFont typeface="Wingdings" panose="05000000000000000000" pitchFamily="2" charset="2"/>
                <a:buChar char="§"/>
              </a:pPr>
              <a:r>
                <a:rPr lang="ru-RU" sz="2000" dirty="0" smtClean="0"/>
                <a:t>Формулы</a:t>
              </a:r>
              <a:r>
                <a:rPr lang="en-US" sz="2000" dirty="0"/>
                <a:t> (FORMULAS)</a:t>
              </a:r>
              <a:endParaRPr lang="ru-RU" sz="2000" dirty="0" smtClean="0"/>
            </a:p>
            <a:p>
              <a:pPr marL="342900" indent="-342900">
                <a:buFont typeface="Wingdings" panose="05000000000000000000" pitchFamily="2" charset="2"/>
                <a:buChar char="§"/>
              </a:pPr>
              <a:r>
                <a:rPr lang="ru-RU" sz="2000" dirty="0" smtClean="0"/>
                <a:t>Определенные имена</a:t>
              </a:r>
              <a:r>
                <a:rPr lang="en-US" sz="2000" dirty="0"/>
                <a:t> (DEFINED NAME)</a:t>
              </a:r>
              <a:endParaRPr lang="ru-RU" sz="2000" dirty="0" smtClean="0"/>
            </a:p>
            <a:p>
              <a:pPr marL="342900" indent="-342900">
                <a:buFont typeface="Wingdings" panose="05000000000000000000" pitchFamily="2" charset="2"/>
                <a:buChar char="§"/>
              </a:pPr>
              <a:r>
                <a:rPr lang="ru-RU" sz="2000" dirty="0" smtClean="0"/>
                <a:t>Использовать </a:t>
              </a:r>
              <a:r>
                <a:rPr lang="ru-RU" sz="2000" dirty="0"/>
                <a:t>в </a:t>
              </a:r>
              <a:r>
                <a:rPr lang="ru-RU" sz="2000" dirty="0" smtClean="0"/>
                <a:t>формуле</a:t>
              </a:r>
              <a:r>
                <a:rPr lang="en-US" sz="2000" dirty="0" smtClean="0"/>
                <a:t> (USE IN FORMULA)</a:t>
              </a:r>
              <a:endParaRPr lang="ru-RU" sz="2000" dirty="0" smtClean="0"/>
            </a:p>
            <a:p>
              <a:pPr marL="342900" indent="-342900">
                <a:buFont typeface="Wingdings" panose="05000000000000000000" pitchFamily="2" charset="2"/>
                <a:buChar char="§"/>
              </a:pPr>
              <a:r>
                <a:rPr lang="ru-RU" sz="2000" dirty="0" smtClean="0"/>
                <a:t>Из </a:t>
              </a:r>
              <a:r>
                <a:rPr lang="ru-RU" sz="2000" dirty="0"/>
                <a:t>возникшего списка выбрать нужное имя</a:t>
              </a: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218" y="1476139"/>
              <a:ext cx="7452025" cy="3782234"/>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41863406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Использование имен в </a:t>
            </a:r>
            <a:r>
              <a:rPr lang="ru-RU" dirty="0" smtClean="0"/>
              <a:t>формулах (продолжение)</a:t>
            </a:r>
            <a:endParaRPr lang="ru-RU" dirty="0"/>
          </a:p>
        </p:txBody>
      </p:sp>
      <p:grpSp>
        <p:nvGrpSpPr>
          <p:cNvPr id="7" name="Группа 6"/>
          <p:cNvGrpSpPr/>
          <p:nvPr/>
        </p:nvGrpSpPr>
        <p:grpSpPr>
          <a:xfrm>
            <a:off x="1631374" y="1516173"/>
            <a:ext cx="9299862" cy="4738493"/>
            <a:chOff x="1631374" y="1516173"/>
            <a:chExt cx="9299862" cy="4738493"/>
          </a:xfrm>
        </p:grpSpPr>
        <p:sp>
          <p:nvSpPr>
            <p:cNvPr id="6" name="TextBox 5"/>
            <p:cNvSpPr txBox="1"/>
            <p:nvPr/>
          </p:nvSpPr>
          <p:spPr>
            <a:xfrm>
              <a:off x="1631374" y="1516173"/>
              <a:ext cx="9299862" cy="780218"/>
            </a:xfrm>
            <a:prstGeom prst="rect">
              <a:avLst/>
            </a:prstGeom>
            <a:noFill/>
          </p:spPr>
          <p:txBody>
            <a:bodyPr wrap="square" rtlCol="0">
              <a:noAutofit/>
            </a:bodyPr>
            <a:lstStyle/>
            <a:p>
              <a:pPr algn="ctr"/>
              <a:r>
                <a:rPr lang="ru-RU" sz="2400" dirty="0" smtClean="0"/>
                <a:t>При помощи клавиши </a:t>
              </a:r>
              <a:r>
                <a:rPr lang="ru-RU" sz="2400" dirty="0"/>
                <a:t>функционального ряда </a:t>
              </a:r>
              <a:r>
                <a:rPr lang="ru-RU" sz="2400" b="1" dirty="0">
                  <a:solidFill>
                    <a:srgbClr val="C00000"/>
                  </a:solidFill>
                </a:rPr>
                <a:t>F3</a:t>
              </a:r>
              <a:r>
                <a:rPr lang="ru-RU" sz="2400" dirty="0">
                  <a:solidFill>
                    <a:srgbClr val="C00000"/>
                  </a:solidFill>
                </a:rPr>
                <a:t> </a:t>
              </a:r>
              <a:r>
                <a:rPr lang="ru-RU" sz="2400" dirty="0" smtClean="0"/>
                <a:t>в </a:t>
              </a:r>
              <a:r>
                <a:rPr lang="ru-RU" sz="2400" dirty="0"/>
                <a:t>появившемся </a:t>
              </a:r>
              <a:r>
                <a:rPr lang="ru-RU" sz="2400" dirty="0" smtClean="0"/>
                <a:t>диалоговом окне «</a:t>
              </a:r>
              <a:r>
                <a:rPr lang="ru-RU" sz="2400" b="1" dirty="0" smtClean="0"/>
                <a:t>Вставка имени</a:t>
              </a:r>
              <a:r>
                <a:rPr lang="ru-RU" sz="2400" dirty="0" smtClean="0"/>
                <a:t>»,  </a:t>
              </a:r>
              <a:r>
                <a:rPr lang="ru-RU" sz="2400" dirty="0"/>
                <a:t>выбрать нужное </a:t>
              </a:r>
              <a:r>
                <a:rPr lang="ru-RU" sz="2400" dirty="0" smtClean="0"/>
                <a:t>имя - </a:t>
              </a:r>
              <a:r>
                <a:rPr lang="ru-RU" sz="2400" b="1" dirty="0" smtClean="0"/>
                <a:t>ОК</a:t>
              </a:r>
              <a:endParaRPr lang="ru-RU" sz="2400" b="1" dirty="0"/>
            </a:p>
            <a:p>
              <a:pPr algn="ctr"/>
              <a:endParaRPr lang="ru-RU" sz="2400"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3112" y="2412070"/>
              <a:ext cx="6857366" cy="3842596"/>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624216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smtClean="0"/>
              <a:t>Содержание курса</a:t>
            </a:r>
            <a:endParaRPr lang="ru-RU" dirty="0"/>
          </a:p>
        </p:txBody>
      </p:sp>
      <p:sp>
        <p:nvSpPr>
          <p:cNvPr id="3" name="Объект 2"/>
          <p:cNvSpPr>
            <a:spLocks noGrp="1"/>
          </p:cNvSpPr>
          <p:nvPr>
            <p:ph sz="half" idx="1"/>
          </p:nvPr>
        </p:nvSpPr>
        <p:spPr>
          <a:xfrm>
            <a:off x="874713" y="1670350"/>
            <a:ext cx="5181600" cy="4098625"/>
          </a:xfrm>
        </p:spPr>
        <p:txBody>
          <a:bodyPr>
            <a:normAutofit fontScale="55000" lnSpcReduction="20000"/>
          </a:bodyPr>
          <a:lstStyle/>
          <a:p>
            <a:r>
              <a:rPr lang="ru-RU" dirty="0" smtClean="0">
                <a:hlinkClick r:id="rId2" action="ppaction://hlinksldjump"/>
              </a:rPr>
              <a:t>Формулы и основные навыки при работе с формулами (повторение)(3, </a:t>
            </a:r>
            <a:r>
              <a:rPr lang="ru-RU" dirty="0" smtClean="0">
                <a:hlinkClick r:id="rId3" action="ppaction://hlinksldjump"/>
              </a:rPr>
              <a:t>4, </a:t>
            </a:r>
            <a:r>
              <a:rPr lang="ru-RU" dirty="0" smtClean="0">
                <a:hlinkClick r:id="rId4" action="ppaction://hlinksldjump"/>
              </a:rPr>
              <a:t>5,</a:t>
            </a:r>
            <a:r>
              <a:rPr lang="ru-RU" dirty="0" smtClean="0"/>
              <a:t> </a:t>
            </a:r>
            <a:r>
              <a:rPr lang="ru-RU" dirty="0" smtClean="0">
                <a:hlinkClick r:id="rId5" action="ppaction://hlinksldjump"/>
              </a:rPr>
              <a:t>6, </a:t>
            </a:r>
            <a:r>
              <a:rPr lang="ru-RU" dirty="0" smtClean="0">
                <a:hlinkClick r:id="rId6" action="ppaction://hlinksldjump"/>
              </a:rPr>
              <a:t>7, </a:t>
            </a:r>
            <a:r>
              <a:rPr lang="ru-RU" dirty="0" smtClean="0">
                <a:hlinkClick r:id="rId7" action="ppaction://hlinksldjump"/>
              </a:rPr>
              <a:t>8, </a:t>
            </a:r>
            <a:r>
              <a:rPr lang="ru-RU" dirty="0" smtClean="0">
                <a:hlinkClick r:id="rId8" action="ppaction://hlinksldjump"/>
              </a:rPr>
              <a:t>9, </a:t>
            </a:r>
            <a:r>
              <a:rPr lang="ru-RU" dirty="0" smtClean="0">
                <a:hlinkClick r:id="rId9" action="ppaction://hlinksldjump"/>
              </a:rPr>
              <a:t>10, </a:t>
            </a:r>
            <a:r>
              <a:rPr lang="ru-RU" dirty="0" smtClean="0">
                <a:hlinkClick r:id="rId10" action="ppaction://hlinksldjump"/>
              </a:rPr>
              <a:t>11,</a:t>
            </a:r>
            <a:r>
              <a:rPr lang="ru-RU" dirty="0" smtClean="0"/>
              <a:t> </a:t>
            </a:r>
            <a:r>
              <a:rPr lang="ru-RU" dirty="0" smtClean="0">
                <a:hlinkClick r:id="rId11" action="ppaction://hlinksldjump"/>
              </a:rPr>
              <a:t>12,</a:t>
            </a:r>
            <a:r>
              <a:rPr lang="ru-RU" dirty="0" smtClean="0"/>
              <a:t> </a:t>
            </a:r>
            <a:r>
              <a:rPr lang="ru-RU" dirty="0" smtClean="0">
                <a:hlinkClick r:id="rId12" action="ppaction://hlinksldjump"/>
              </a:rPr>
              <a:t>13, 14, 15, 16, 17, 18, 19, 20)</a:t>
            </a:r>
            <a:endParaRPr lang="ru-RU" dirty="0" smtClean="0"/>
          </a:p>
          <a:p>
            <a:r>
              <a:rPr lang="ru-RU" dirty="0" smtClean="0">
                <a:hlinkClick r:id="rId13" action="ppaction://hlinksldjump"/>
              </a:rPr>
              <a:t>Функции Математические (21, 22, 23. 24, 25, 26, 27, 28, 29)</a:t>
            </a:r>
            <a:endParaRPr lang="ru-RU" dirty="0" smtClean="0"/>
          </a:p>
          <a:p>
            <a:r>
              <a:rPr lang="ru-RU" dirty="0" smtClean="0">
                <a:hlinkClick r:id="rId14" action="ppaction://hlinksldjump"/>
              </a:rPr>
              <a:t>Функции Статистические (30, 31, 32, 33, 34, 35)</a:t>
            </a:r>
            <a:endParaRPr lang="ru-RU" dirty="0" smtClean="0"/>
          </a:p>
          <a:p>
            <a:r>
              <a:rPr lang="ru-RU" dirty="0" smtClean="0">
                <a:hlinkClick r:id="rId15" action="ppaction://hlinksldjump"/>
              </a:rPr>
              <a:t>Функции Ссылки и массивы (36, 37, 38, 39)</a:t>
            </a:r>
            <a:endParaRPr lang="ru-RU" dirty="0" smtClean="0"/>
          </a:p>
          <a:p>
            <a:r>
              <a:rPr lang="ru-RU" dirty="0" smtClean="0">
                <a:hlinkClick r:id="rId16" action="ppaction://hlinksldjump"/>
              </a:rPr>
              <a:t>Функции Логические (</a:t>
            </a:r>
            <a:r>
              <a:rPr lang="ru-RU" dirty="0" smtClean="0">
                <a:hlinkClick r:id="rId17" action="ppaction://hlinksldjump"/>
              </a:rPr>
              <a:t>40, </a:t>
            </a:r>
            <a:r>
              <a:rPr lang="ru-RU" dirty="0" smtClean="0">
                <a:hlinkClick r:id="rId18" action="ppaction://hlinksldjump"/>
              </a:rPr>
              <a:t>41, 42, 43, 44, 45, 46, 47, 48)</a:t>
            </a:r>
            <a:endParaRPr lang="ru-RU" dirty="0" smtClean="0"/>
          </a:p>
          <a:p>
            <a:r>
              <a:rPr lang="ru-RU" dirty="0" smtClean="0">
                <a:hlinkClick r:id="rId19" action="ppaction://hlinksldjump"/>
              </a:rPr>
              <a:t>Функции Текстовые (</a:t>
            </a:r>
            <a:r>
              <a:rPr lang="ru-RU" dirty="0" smtClean="0">
                <a:hlinkClick r:id="rId20" action="ppaction://hlinksldjump"/>
              </a:rPr>
              <a:t>49,</a:t>
            </a:r>
            <a:r>
              <a:rPr lang="ru-RU" dirty="0" smtClean="0"/>
              <a:t> </a:t>
            </a:r>
            <a:r>
              <a:rPr lang="ru-RU" dirty="0" smtClean="0">
                <a:hlinkClick r:id="rId21" action="ppaction://hlinksldjump"/>
              </a:rPr>
              <a:t>50, </a:t>
            </a:r>
            <a:r>
              <a:rPr lang="ru-RU" dirty="0" smtClean="0">
                <a:hlinkClick r:id="rId22" action="ppaction://hlinksldjump"/>
              </a:rPr>
              <a:t>51, </a:t>
            </a:r>
            <a:r>
              <a:rPr lang="ru-RU" dirty="0" smtClean="0">
                <a:hlinkClick r:id="rId23" action="ppaction://hlinksldjump"/>
              </a:rPr>
              <a:t>52, </a:t>
            </a:r>
            <a:r>
              <a:rPr lang="ru-RU" dirty="0" smtClean="0">
                <a:hlinkClick r:id="rId24" action="ppaction://hlinksldjump"/>
              </a:rPr>
              <a:t>53, </a:t>
            </a:r>
            <a:r>
              <a:rPr lang="ru-RU" dirty="0" smtClean="0">
                <a:hlinkClick r:id="rId25" action="ppaction://hlinksldjump"/>
              </a:rPr>
              <a:t>54, </a:t>
            </a:r>
            <a:r>
              <a:rPr lang="ru-RU" dirty="0" smtClean="0">
                <a:hlinkClick r:id="rId26" action="ppaction://hlinksldjump"/>
              </a:rPr>
              <a:t>55, </a:t>
            </a:r>
            <a:r>
              <a:rPr lang="ru-RU" dirty="0" smtClean="0">
                <a:hlinkClick r:id="rId27" action="ppaction://hlinksldjump"/>
              </a:rPr>
              <a:t>56, 57, 58, 59, 60, 61, 62, 63)</a:t>
            </a:r>
            <a:endParaRPr lang="ru-RU" dirty="0" smtClean="0"/>
          </a:p>
          <a:p>
            <a:r>
              <a:rPr lang="ru-RU" dirty="0" smtClean="0">
                <a:hlinkClick r:id="rId28" action="ppaction://hlinksldjump"/>
              </a:rPr>
              <a:t>Функции Дата и Время (</a:t>
            </a:r>
            <a:r>
              <a:rPr lang="ru-RU" dirty="0" smtClean="0">
                <a:hlinkClick r:id="rId29" action="ppaction://hlinksldjump"/>
              </a:rPr>
              <a:t>64, </a:t>
            </a:r>
            <a:r>
              <a:rPr lang="ru-RU" dirty="0" smtClean="0">
                <a:hlinkClick r:id="rId30" action="ppaction://hlinksldjump"/>
              </a:rPr>
              <a:t>65, </a:t>
            </a:r>
            <a:r>
              <a:rPr lang="ru-RU" dirty="0" smtClean="0">
                <a:hlinkClick r:id="rId31" action="ppaction://hlinksldjump"/>
              </a:rPr>
              <a:t>66, </a:t>
            </a:r>
            <a:r>
              <a:rPr lang="ru-RU" dirty="0" smtClean="0">
                <a:hlinkClick r:id="rId32" action="ppaction://hlinksldjump"/>
              </a:rPr>
              <a:t>67, </a:t>
            </a:r>
            <a:r>
              <a:rPr lang="ru-RU" dirty="0" smtClean="0">
                <a:hlinkClick r:id="rId33" action="ppaction://hlinksldjump"/>
              </a:rPr>
              <a:t>68, 69, 70, 71, 72, 73, 74, 75)</a:t>
            </a:r>
            <a:endParaRPr lang="ru-RU" dirty="0" smtClean="0"/>
          </a:p>
          <a:p>
            <a:r>
              <a:rPr lang="ru-RU" dirty="0" smtClean="0">
                <a:hlinkClick r:id="rId34" action="ppaction://hlinksldjump"/>
              </a:rPr>
              <a:t>Условное форматирование (77, 78, 79)</a:t>
            </a:r>
            <a:endParaRPr lang="ru-RU" dirty="0" smtClean="0"/>
          </a:p>
          <a:p>
            <a:pPr marL="0" indent="0">
              <a:buNone/>
            </a:pPr>
            <a:endParaRPr lang="ru-RU" dirty="0" smtClean="0"/>
          </a:p>
          <a:p>
            <a:endParaRPr lang="ru-RU" dirty="0" smtClean="0"/>
          </a:p>
        </p:txBody>
      </p:sp>
      <p:sp>
        <p:nvSpPr>
          <p:cNvPr id="4" name="Объект 3"/>
          <p:cNvSpPr>
            <a:spLocks noGrp="1"/>
          </p:cNvSpPr>
          <p:nvPr>
            <p:ph sz="half" idx="2"/>
          </p:nvPr>
        </p:nvSpPr>
        <p:spPr>
          <a:xfrm>
            <a:off x="6172200" y="1670350"/>
            <a:ext cx="5181600" cy="4098625"/>
          </a:xfrm>
        </p:spPr>
        <p:txBody>
          <a:bodyPr>
            <a:normAutofit fontScale="55000" lnSpcReduction="20000"/>
          </a:bodyPr>
          <a:lstStyle/>
          <a:p>
            <a:r>
              <a:rPr lang="ru-RU" dirty="0">
                <a:hlinkClick r:id="rId35" action="ppaction://hlinksldjump"/>
              </a:rPr>
              <a:t>Защита ячеек, листов, диапазонов, структуры книги, файла </a:t>
            </a:r>
            <a:r>
              <a:rPr lang="en-US" dirty="0" smtClean="0">
                <a:hlinkClick r:id="rId35" action="ppaction://hlinksldjump"/>
              </a:rPr>
              <a:t>Excel</a:t>
            </a:r>
            <a:r>
              <a:rPr lang="ru-RU" dirty="0" smtClean="0">
                <a:hlinkClick r:id="rId35" action="ppaction://hlinksldjump"/>
              </a:rPr>
              <a:t> (80, 81, 82, 83)</a:t>
            </a:r>
            <a:endParaRPr lang="en-US" dirty="0"/>
          </a:p>
          <a:p>
            <a:r>
              <a:rPr lang="ru-RU" dirty="0" smtClean="0">
                <a:hlinkClick r:id="rId36" action="ppaction://hlinksldjump"/>
              </a:rPr>
              <a:t>Проверка данных (84, 85, 86, 87)</a:t>
            </a:r>
            <a:endParaRPr lang="ru-RU" dirty="0"/>
          </a:p>
          <a:p>
            <a:r>
              <a:rPr lang="ru-RU" dirty="0" err="1">
                <a:hlinkClick r:id="rId37" action="ppaction://hlinksldjump"/>
              </a:rPr>
              <a:t>Автоформат</a:t>
            </a:r>
            <a:r>
              <a:rPr lang="ru-RU" dirty="0">
                <a:hlinkClick r:id="rId37" action="ppaction://hlinksldjump"/>
              </a:rPr>
              <a:t> </a:t>
            </a:r>
            <a:r>
              <a:rPr lang="ru-RU" dirty="0" smtClean="0">
                <a:hlinkClick r:id="rId37" action="ppaction://hlinksldjump"/>
              </a:rPr>
              <a:t>таблицы (88, 89, 90)</a:t>
            </a:r>
            <a:endParaRPr lang="ru-RU" dirty="0"/>
          </a:p>
          <a:p>
            <a:r>
              <a:rPr lang="ru-RU" dirty="0">
                <a:hlinkClick r:id="rId38" action="ppaction://hlinksldjump"/>
              </a:rPr>
              <a:t>Удаление </a:t>
            </a:r>
            <a:r>
              <a:rPr lang="ru-RU" dirty="0" smtClean="0">
                <a:hlinkClick r:id="rId38" action="ppaction://hlinksldjump"/>
              </a:rPr>
              <a:t>дубликатов</a:t>
            </a:r>
            <a:r>
              <a:rPr lang="en-US" dirty="0" smtClean="0">
                <a:hlinkClick r:id="rId38" action="ppaction://hlinksldjump"/>
              </a:rPr>
              <a:t> (</a:t>
            </a:r>
            <a:r>
              <a:rPr lang="ru-RU" dirty="0" smtClean="0">
                <a:hlinkClick r:id="rId38" action="ppaction://hlinksldjump"/>
              </a:rPr>
              <a:t>91, 92, 93, 94</a:t>
            </a:r>
            <a:r>
              <a:rPr lang="en-US" dirty="0" smtClean="0">
                <a:hlinkClick r:id="rId38" action="ppaction://hlinksldjump"/>
              </a:rPr>
              <a:t>)</a:t>
            </a:r>
            <a:endParaRPr lang="ru-RU" dirty="0"/>
          </a:p>
          <a:p>
            <a:r>
              <a:rPr lang="ru-RU" dirty="0" smtClean="0">
                <a:hlinkClick r:id="rId39" action="ppaction://hlinksldjump"/>
              </a:rPr>
              <a:t>Сортировка данных (95, 96, 97, 98, 99)</a:t>
            </a:r>
            <a:endParaRPr lang="ru-RU" dirty="0"/>
          </a:p>
          <a:p>
            <a:r>
              <a:rPr lang="ru-RU" dirty="0" smtClean="0">
                <a:hlinkClick r:id="rId40" action="ppaction://hlinksldjump"/>
              </a:rPr>
              <a:t>Фильтры. Расширенный фильтр (100, 101, 102, 103, 104, 105)</a:t>
            </a:r>
            <a:endParaRPr lang="ru-RU" dirty="0"/>
          </a:p>
          <a:p>
            <a:r>
              <a:rPr lang="ru-RU" dirty="0" smtClean="0">
                <a:hlinkClick r:id="rId41" action="ppaction://hlinksldjump"/>
              </a:rPr>
              <a:t>Подведение промежуточных итогов (106, 107, 108, 109)</a:t>
            </a:r>
            <a:endParaRPr lang="ru-RU" dirty="0"/>
          </a:p>
          <a:p>
            <a:r>
              <a:rPr lang="ru-RU" dirty="0" smtClean="0">
                <a:hlinkClick r:id="rId42" action="ppaction://hlinksldjump"/>
              </a:rPr>
              <a:t>Консолидация (110, 111,112, 113, 114, 115, 116, 117, 118, 119, 120, 121)</a:t>
            </a:r>
            <a:endParaRPr lang="ru-RU" dirty="0"/>
          </a:p>
          <a:p>
            <a:r>
              <a:rPr lang="ru-RU" dirty="0" smtClean="0">
                <a:hlinkClick r:id="rId43" action="ppaction://hlinksldjump"/>
              </a:rPr>
              <a:t>Сводная таблица (122, 123, 124, 125, 126, 127, 128, 129, 130, 131, 132, 133, 134, 135,136, 137, 138, 139, 140, 141, 142, 143, 144, 145, 146, 147, 148, 149, 150, 151, 152, 153, 154, 155, 156, 157, 158, 159, 160, 161, 162, 163, 164)</a:t>
            </a:r>
            <a:endParaRPr lang="ru-RU" dirty="0"/>
          </a:p>
          <a:p>
            <a:endParaRPr lang="ru-RU" dirty="0"/>
          </a:p>
        </p:txBody>
      </p:sp>
    </p:spTree>
    <p:extLst>
      <p:ext uri="{BB962C8B-B14F-4D97-AF65-F5344CB8AC3E}">
        <p14:creationId xmlns:p14="http://schemas.microsoft.com/office/powerpoint/2010/main" val="9084878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Редактирование созданных имен</a:t>
            </a:r>
          </a:p>
        </p:txBody>
      </p:sp>
      <p:grpSp>
        <p:nvGrpSpPr>
          <p:cNvPr id="7" name="Группа 6"/>
          <p:cNvGrpSpPr/>
          <p:nvPr/>
        </p:nvGrpSpPr>
        <p:grpSpPr>
          <a:xfrm>
            <a:off x="1166315" y="1290430"/>
            <a:ext cx="10392770" cy="5214630"/>
            <a:chOff x="1371600" y="1248866"/>
            <a:chExt cx="10392770" cy="5214630"/>
          </a:xfrm>
        </p:grpSpPr>
        <p:sp>
          <p:nvSpPr>
            <p:cNvPr id="4" name="Прямоугольник 3"/>
            <p:cNvSpPr/>
            <p:nvPr/>
          </p:nvSpPr>
          <p:spPr>
            <a:xfrm>
              <a:off x="7413790" y="2351480"/>
              <a:ext cx="4350580" cy="3170099"/>
            </a:xfrm>
            <a:prstGeom prst="rect">
              <a:avLst/>
            </a:prstGeom>
          </p:spPr>
          <p:txBody>
            <a:bodyPr wrap="square">
              <a:spAutoFit/>
            </a:bodyPr>
            <a:lstStyle/>
            <a:p>
              <a:r>
                <a:rPr lang="ru-RU" sz="2000" b="1" dirty="0" smtClean="0"/>
                <a:t>Алгоритм действия:</a:t>
              </a:r>
              <a:endParaRPr lang="ru-RU" sz="2000" b="1" dirty="0"/>
            </a:p>
            <a:p>
              <a:pPr marL="285750" indent="-285750">
                <a:buFont typeface="Wingdings" panose="05000000000000000000" pitchFamily="2" charset="2"/>
                <a:buChar char="§"/>
              </a:pPr>
              <a:r>
                <a:rPr lang="ru-RU" sz="2000" dirty="0" smtClean="0"/>
                <a:t>Формулы</a:t>
              </a:r>
              <a:r>
                <a:rPr lang="en-US" sz="2000" dirty="0"/>
                <a:t> (FORMULAS)</a:t>
              </a:r>
              <a:endParaRPr lang="ru-RU" sz="2000" dirty="0" smtClean="0"/>
            </a:p>
            <a:p>
              <a:pPr marL="285750" indent="-285750">
                <a:buFont typeface="Wingdings" panose="05000000000000000000" pitchFamily="2" charset="2"/>
                <a:buChar char="§"/>
              </a:pPr>
              <a:r>
                <a:rPr lang="ru-RU" sz="2000" dirty="0" smtClean="0"/>
                <a:t>Определенные имена</a:t>
              </a:r>
              <a:r>
                <a:rPr lang="en-US" sz="2000" dirty="0"/>
                <a:t> </a:t>
              </a:r>
              <a:r>
                <a:rPr lang="en-US" sz="2000" dirty="0" smtClean="0"/>
                <a:t>(DEFINED NAME)</a:t>
              </a:r>
              <a:endParaRPr lang="ru-RU" sz="2000" dirty="0" smtClean="0"/>
            </a:p>
            <a:p>
              <a:pPr marL="285750" indent="-285750">
                <a:buFont typeface="Wingdings" panose="05000000000000000000" pitchFamily="2" charset="2"/>
                <a:buChar char="§"/>
              </a:pPr>
              <a:r>
                <a:rPr lang="ru-RU" sz="2000" dirty="0" smtClean="0"/>
                <a:t>Диспетчер имен</a:t>
              </a:r>
              <a:r>
                <a:rPr lang="en-US" sz="2000" dirty="0" smtClean="0"/>
                <a:t> (NAME MANAGER)</a:t>
              </a:r>
              <a:endParaRPr lang="ru-RU" sz="2000" dirty="0" smtClean="0"/>
            </a:p>
            <a:p>
              <a:pPr marL="285750" indent="-285750">
                <a:buFont typeface="Wingdings" panose="05000000000000000000" pitchFamily="2" charset="2"/>
                <a:buChar char="§"/>
              </a:pPr>
              <a:r>
                <a:rPr lang="ru-RU" sz="2000" dirty="0" smtClean="0"/>
                <a:t>Выбрать </a:t>
              </a:r>
              <a:r>
                <a:rPr lang="ru-RU" sz="2000" dirty="0"/>
                <a:t>нужное </a:t>
              </a:r>
              <a:r>
                <a:rPr lang="ru-RU" sz="2000" dirty="0" smtClean="0"/>
                <a:t>имя</a:t>
              </a:r>
              <a:endParaRPr lang="ru-RU" sz="2000" dirty="0"/>
            </a:p>
            <a:p>
              <a:pPr marL="285750" indent="-285750">
                <a:buFont typeface="Wingdings" panose="05000000000000000000" pitchFamily="2" charset="2"/>
                <a:buChar char="§"/>
              </a:pPr>
              <a:r>
                <a:rPr lang="ru-RU" sz="2000" dirty="0" smtClean="0"/>
                <a:t>Изменить/Удалить</a:t>
              </a:r>
              <a:r>
                <a:rPr lang="en-US" sz="2000" dirty="0" smtClean="0"/>
                <a:t> (EDIT/DELETE)</a:t>
              </a:r>
              <a:endParaRPr lang="ru-RU" sz="2000" dirty="0" smtClean="0"/>
            </a:p>
            <a:p>
              <a:pPr marL="285750" indent="-285750">
                <a:buFont typeface="Wingdings" panose="05000000000000000000" pitchFamily="2" charset="2"/>
                <a:buChar char="§"/>
              </a:pPr>
              <a:r>
                <a:rPr lang="ru-RU" sz="2000" dirty="0" smtClean="0"/>
                <a:t>Ок</a:t>
              </a:r>
            </a:p>
            <a:p>
              <a:r>
                <a:rPr lang="ru-RU" sz="2000" dirty="0" smtClean="0"/>
                <a:t>Изменение возможно внести в имя диапазона и в диапазон применения</a:t>
              </a:r>
              <a:endParaRPr lang="ru-RU" sz="2000"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248866"/>
              <a:ext cx="5862227" cy="4926313"/>
            </a:xfrm>
            <a:prstGeom prst="rect">
              <a:avLst/>
            </a:prstGeom>
            <a:ln>
              <a:noFill/>
            </a:ln>
            <a:effectLst>
              <a:outerShdw blurRad="292100" dist="139700" dir="2700000" algn="tl" rotWithShape="0">
                <a:srgbClr val="333333">
                  <a:alpha val="65000"/>
                </a:srgbClr>
              </a:outerShdw>
            </a:effectLst>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3652" y="4215877"/>
              <a:ext cx="3019048" cy="2247619"/>
            </a:xfrm>
            <a:prstGeom prst="rect">
              <a:avLst/>
            </a:prstGeom>
          </p:spPr>
        </p:pic>
      </p:grpSp>
    </p:spTree>
    <p:extLst>
      <p:ext uri="{BB962C8B-B14F-4D97-AF65-F5344CB8AC3E}">
        <p14:creationId xmlns:p14="http://schemas.microsoft.com/office/powerpoint/2010/main" val="18463263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Функции </a:t>
            </a:r>
            <a:r>
              <a:rPr lang="ru-RU" dirty="0" smtClean="0"/>
              <a:t>Математические</a:t>
            </a:r>
            <a:r>
              <a:rPr lang="en-US" dirty="0" smtClean="0"/>
              <a:t> (</a:t>
            </a:r>
            <a:r>
              <a:rPr lang="ru-RU" dirty="0" smtClean="0"/>
              <a:t>ОКРУГЛ (</a:t>
            </a:r>
            <a:r>
              <a:rPr lang="en-US" dirty="0" smtClean="0"/>
              <a:t>ROUND))</a:t>
            </a:r>
            <a:endParaRPr lang="ru-RU" dirty="0"/>
          </a:p>
        </p:txBody>
      </p:sp>
      <p:grpSp>
        <p:nvGrpSpPr>
          <p:cNvPr id="9" name="Группа 8"/>
          <p:cNvGrpSpPr/>
          <p:nvPr/>
        </p:nvGrpSpPr>
        <p:grpSpPr>
          <a:xfrm>
            <a:off x="696190" y="1009934"/>
            <a:ext cx="11095476" cy="5338911"/>
            <a:chOff x="696190" y="1009934"/>
            <a:chExt cx="11095476" cy="5338911"/>
          </a:xfrm>
        </p:grpSpPr>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b="6436"/>
            <a:stretch/>
          </p:blipFill>
          <p:spPr>
            <a:xfrm>
              <a:off x="696190" y="1009934"/>
              <a:ext cx="4279293" cy="3799034"/>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rotWithShape="1">
            <a:blip r:embed="rId3">
              <a:extLst>
                <a:ext uri="{28A0092B-C50C-407E-A947-70E740481C1C}">
                  <a14:useLocalDpi xmlns:a14="http://schemas.microsoft.com/office/drawing/2010/main" val="0"/>
                </a:ext>
              </a:extLst>
            </a:blip>
            <a:srcRect l="18037" t="16034"/>
            <a:stretch/>
          </p:blipFill>
          <p:spPr>
            <a:xfrm>
              <a:off x="5323400" y="1009934"/>
              <a:ext cx="6197379" cy="3136039"/>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052515" y="4338488"/>
              <a:ext cx="6739151" cy="724174"/>
            </a:xfrm>
            <a:prstGeom prst="rect">
              <a:avLst/>
            </a:prstGeom>
            <a:noFill/>
          </p:spPr>
          <p:txBody>
            <a:bodyPr wrap="square" rtlCol="0">
              <a:noAutofit/>
            </a:bodyPr>
            <a:lstStyle/>
            <a:p>
              <a:r>
                <a:rPr lang="ru-RU" dirty="0" smtClean="0"/>
                <a:t>Формулы </a:t>
              </a:r>
              <a:r>
                <a:rPr lang="en-US" dirty="0" smtClean="0"/>
                <a:t>(FORMULAS) </a:t>
              </a:r>
              <a:r>
                <a:rPr lang="ru-RU" dirty="0" smtClean="0"/>
                <a:t>– Библиотека функций </a:t>
              </a:r>
              <a:r>
                <a:rPr lang="en-US" dirty="0"/>
                <a:t>(FUNCTION LIBRARY</a:t>
              </a:r>
              <a:r>
                <a:rPr lang="en-US" dirty="0" smtClean="0"/>
                <a:t>) </a:t>
              </a:r>
              <a:r>
                <a:rPr lang="ru-RU" dirty="0" smtClean="0"/>
                <a:t>– Математические</a:t>
              </a:r>
              <a:r>
                <a:rPr lang="en-US" dirty="0" smtClean="0"/>
                <a:t> </a:t>
              </a:r>
              <a:r>
                <a:rPr lang="en-US" dirty="0"/>
                <a:t>(MATH&amp;TRIG)</a:t>
              </a:r>
              <a:r>
                <a:rPr lang="ru-RU" dirty="0" smtClean="0"/>
                <a:t> – ОКРУГЛ (</a:t>
              </a:r>
              <a:r>
                <a:rPr lang="en-US" dirty="0"/>
                <a:t>R</a:t>
              </a:r>
              <a:r>
                <a:rPr lang="en-US" dirty="0" smtClean="0"/>
                <a:t>OUND</a:t>
              </a:r>
              <a:r>
                <a:rPr lang="ru-RU" dirty="0" smtClean="0"/>
                <a:t>)</a:t>
              </a:r>
              <a:endParaRPr lang="ru-RU" dirty="0"/>
            </a:p>
          </p:txBody>
        </p:sp>
        <p:grpSp>
          <p:nvGrpSpPr>
            <p:cNvPr id="8" name="Группа 7"/>
            <p:cNvGrpSpPr/>
            <p:nvPr/>
          </p:nvGrpSpPr>
          <p:grpSpPr>
            <a:xfrm>
              <a:off x="696191" y="5062659"/>
              <a:ext cx="10824588" cy="1286186"/>
              <a:chOff x="216181" y="5042498"/>
              <a:chExt cx="10824588" cy="1430702"/>
            </a:xfrm>
          </p:grpSpPr>
          <p:sp>
            <p:nvSpPr>
              <p:cNvPr id="6" name="TextBox 5"/>
              <p:cNvSpPr txBox="1"/>
              <p:nvPr/>
            </p:nvSpPr>
            <p:spPr>
              <a:xfrm>
                <a:off x="216181" y="5042500"/>
                <a:ext cx="10824588" cy="1430700"/>
              </a:xfrm>
              <a:prstGeom prst="rect">
                <a:avLst/>
              </a:prstGeom>
              <a:solidFill>
                <a:schemeClr val="accent6">
                  <a:lumMod val="20000"/>
                  <a:lumOff val="80000"/>
                </a:schemeClr>
              </a:solidFill>
              <a:effectLst>
                <a:outerShdw blurRad="50800" dist="38100" dir="5400000" algn="t" rotWithShape="0">
                  <a:prstClr val="black">
                    <a:alpha val="40000"/>
                  </a:prstClr>
                </a:outerShdw>
              </a:effectLst>
            </p:spPr>
            <p:txBody>
              <a:bodyPr wrap="square" lIns="756000" tIns="288000" rtlCol="0">
                <a:noAutofit/>
              </a:bodyPr>
              <a:lstStyle/>
              <a:p>
                <a:pPr algn="ctr"/>
                <a:r>
                  <a:rPr lang="ru-RU" sz="2000" dirty="0" smtClean="0"/>
                  <a:t>Округляет числовое значение до указанного количество десятичных разрядов по правилам математики</a:t>
                </a:r>
                <a:endParaRPr lang="ru-RU" sz="2000" dirty="0"/>
              </a:p>
            </p:txBody>
          </p:sp>
          <p:sp>
            <p:nvSpPr>
              <p:cNvPr id="7" name="Прямоугольник 6"/>
              <p:cNvSpPr/>
              <p:nvPr/>
            </p:nvSpPr>
            <p:spPr>
              <a:xfrm rot="16200000">
                <a:off x="-260332" y="5519013"/>
                <a:ext cx="1430701" cy="4776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Назначение</a:t>
                </a:r>
                <a:endParaRPr lang="ru-RU" sz="1600" dirty="0"/>
              </a:p>
            </p:txBody>
          </p:sp>
        </p:grpSp>
      </p:grpSp>
    </p:spTree>
    <p:extLst>
      <p:ext uri="{BB962C8B-B14F-4D97-AF65-F5344CB8AC3E}">
        <p14:creationId xmlns:p14="http://schemas.microsoft.com/office/powerpoint/2010/main" val="37350935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Функции </a:t>
            </a:r>
            <a:r>
              <a:rPr lang="ru-RU" dirty="0" smtClean="0"/>
              <a:t>Математические</a:t>
            </a:r>
            <a:r>
              <a:rPr lang="en-US" dirty="0" smtClean="0"/>
              <a:t> (</a:t>
            </a:r>
            <a:r>
              <a:rPr lang="ru-RU" dirty="0" smtClean="0"/>
              <a:t>ОКРУГЛВНИЗ (</a:t>
            </a:r>
            <a:r>
              <a:rPr lang="en-US" dirty="0" smtClean="0"/>
              <a:t>ROUNDDOWN)</a:t>
            </a:r>
            <a:r>
              <a:rPr lang="ru-RU" dirty="0" smtClean="0"/>
              <a:t>)</a:t>
            </a:r>
            <a:endParaRPr lang="ru-RU" b="1" dirty="0"/>
          </a:p>
        </p:txBody>
      </p:sp>
      <p:grpSp>
        <p:nvGrpSpPr>
          <p:cNvPr id="9" name="Группа 8"/>
          <p:cNvGrpSpPr/>
          <p:nvPr/>
        </p:nvGrpSpPr>
        <p:grpSpPr>
          <a:xfrm>
            <a:off x="721144" y="1009934"/>
            <a:ext cx="11187194" cy="5249980"/>
            <a:chOff x="721144" y="1009934"/>
            <a:chExt cx="11187194" cy="5249980"/>
          </a:xfrm>
        </p:grpSpPr>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l="2409"/>
            <a:stretch/>
          </p:blipFill>
          <p:spPr>
            <a:xfrm>
              <a:off x="721144" y="1009934"/>
              <a:ext cx="4318819" cy="3625999"/>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169187" y="4273846"/>
              <a:ext cx="6739151" cy="724174"/>
            </a:xfrm>
            <a:prstGeom prst="rect">
              <a:avLst/>
            </a:prstGeom>
            <a:noFill/>
          </p:spPr>
          <p:txBody>
            <a:bodyPr wrap="square" rtlCol="0">
              <a:noAutofit/>
            </a:bodyPr>
            <a:lstStyle/>
            <a:p>
              <a:r>
                <a:rPr lang="ru-RU" dirty="0" smtClean="0"/>
                <a:t>Формулы </a:t>
              </a:r>
              <a:r>
                <a:rPr lang="en-US" dirty="0" smtClean="0"/>
                <a:t>(FORMULAS) </a:t>
              </a:r>
              <a:r>
                <a:rPr lang="ru-RU" dirty="0" smtClean="0"/>
                <a:t>– Библиотека функций </a:t>
              </a:r>
              <a:r>
                <a:rPr lang="en-US" dirty="0"/>
                <a:t>(FUNCTION LIBRARY</a:t>
              </a:r>
              <a:r>
                <a:rPr lang="en-US" dirty="0" smtClean="0"/>
                <a:t>) </a:t>
              </a:r>
              <a:r>
                <a:rPr lang="ru-RU" dirty="0" smtClean="0"/>
                <a:t>– Математические</a:t>
              </a:r>
              <a:r>
                <a:rPr lang="en-US" dirty="0" smtClean="0"/>
                <a:t> </a:t>
              </a:r>
              <a:r>
                <a:rPr lang="en-US" dirty="0"/>
                <a:t>(MATH&amp;TRIG)</a:t>
              </a:r>
              <a:r>
                <a:rPr lang="ru-RU" dirty="0" smtClean="0"/>
                <a:t> – ОКРУГЛВНИЗ (</a:t>
              </a:r>
              <a:r>
                <a:rPr lang="en-US" dirty="0" smtClean="0"/>
                <a:t>ROUNDDOWN</a:t>
              </a:r>
              <a:r>
                <a:rPr lang="ru-RU" dirty="0" smtClean="0"/>
                <a:t>)</a:t>
              </a:r>
              <a:endParaRPr lang="ru-RU" dirty="0"/>
            </a:p>
          </p:txBody>
        </p:sp>
        <p:grpSp>
          <p:nvGrpSpPr>
            <p:cNvPr id="6" name="Группа 5"/>
            <p:cNvGrpSpPr/>
            <p:nvPr/>
          </p:nvGrpSpPr>
          <p:grpSpPr>
            <a:xfrm>
              <a:off x="721145" y="5045263"/>
              <a:ext cx="10823156" cy="1214651"/>
              <a:chOff x="241135" y="5023147"/>
              <a:chExt cx="10823156" cy="1351129"/>
            </a:xfrm>
          </p:grpSpPr>
          <p:sp>
            <p:nvSpPr>
              <p:cNvPr id="7" name="TextBox 6"/>
              <p:cNvSpPr txBox="1"/>
              <p:nvPr/>
            </p:nvSpPr>
            <p:spPr>
              <a:xfrm>
                <a:off x="241135" y="5023147"/>
                <a:ext cx="10823156" cy="1351129"/>
              </a:xfrm>
              <a:prstGeom prst="rect">
                <a:avLst/>
              </a:prstGeom>
              <a:solidFill>
                <a:schemeClr val="accent6">
                  <a:lumMod val="20000"/>
                  <a:lumOff val="80000"/>
                </a:schemeClr>
              </a:solidFill>
              <a:effectLst>
                <a:outerShdw blurRad="50800" dist="38100" dir="5400000" algn="t" rotWithShape="0">
                  <a:prstClr val="black">
                    <a:alpha val="40000"/>
                  </a:prstClr>
                </a:outerShdw>
              </a:effectLst>
            </p:spPr>
            <p:txBody>
              <a:bodyPr wrap="square" lIns="756000" tIns="252000" rtlCol="0">
                <a:noAutofit/>
              </a:bodyPr>
              <a:lstStyle/>
              <a:p>
                <a:pPr algn="ctr"/>
                <a:r>
                  <a:rPr lang="ru-RU" sz="2000" dirty="0" smtClean="0"/>
                  <a:t>Округляет числовое значение до ближайшего меньшего по модулю до заданного количества знаков десятичных разрядов (не по правилам математики!)</a:t>
                </a:r>
                <a:endParaRPr lang="ru-RU" sz="2000" dirty="0"/>
              </a:p>
            </p:txBody>
          </p:sp>
          <p:sp>
            <p:nvSpPr>
              <p:cNvPr id="8" name="Прямоугольник 7"/>
              <p:cNvSpPr/>
              <p:nvPr/>
            </p:nvSpPr>
            <p:spPr>
              <a:xfrm rot="16200000">
                <a:off x="-195593" y="5459876"/>
                <a:ext cx="1351128" cy="4776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Назначение</a:t>
                </a:r>
                <a:endParaRPr lang="ru-RU" sz="1600" dirty="0"/>
              </a:p>
            </p:txBody>
          </p:sp>
        </p:grpSp>
      </p:grpSp>
      <p:pic>
        <p:nvPicPr>
          <p:cNvPr id="11" name="Рисунок 10"/>
          <p:cNvPicPr>
            <a:picLocks noChangeAspect="1"/>
          </p:cNvPicPr>
          <p:nvPr/>
        </p:nvPicPr>
        <p:blipFill rotWithShape="1">
          <a:blip r:embed="rId3">
            <a:extLst>
              <a:ext uri="{28A0092B-C50C-407E-A947-70E740481C1C}">
                <a14:useLocalDpi xmlns:a14="http://schemas.microsoft.com/office/drawing/2010/main" val="0"/>
              </a:ext>
            </a:extLst>
          </a:blip>
          <a:srcRect t="17418"/>
          <a:stretch/>
        </p:blipFill>
        <p:spPr>
          <a:xfrm>
            <a:off x="5304269" y="1009935"/>
            <a:ext cx="6313837" cy="31301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17451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Функции </a:t>
            </a:r>
            <a:r>
              <a:rPr lang="ru-RU" dirty="0" smtClean="0"/>
              <a:t>Математические</a:t>
            </a:r>
            <a:r>
              <a:rPr lang="en-US" dirty="0" smtClean="0"/>
              <a:t> </a:t>
            </a:r>
            <a:r>
              <a:rPr lang="ru-RU" dirty="0" smtClean="0"/>
              <a:t>(ОКРУГЛВВЕРХ (</a:t>
            </a:r>
            <a:r>
              <a:rPr lang="en-US" dirty="0" smtClean="0"/>
              <a:t>ROUNDUP))</a:t>
            </a:r>
            <a:endParaRPr lang="ru-RU" dirty="0"/>
          </a:p>
        </p:txBody>
      </p:sp>
      <p:grpSp>
        <p:nvGrpSpPr>
          <p:cNvPr id="10" name="Группа 9"/>
          <p:cNvGrpSpPr/>
          <p:nvPr/>
        </p:nvGrpSpPr>
        <p:grpSpPr>
          <a:xfrm>
            <a:off x="748038" y="987756"/>
            <a:ext cx="11229323" cy="5258772"/>
            <a:chOff x="696681" y="1009934"/>
            <a:chExt cx="11229323" cy="5258772"/>
          </a:xfrm>
        </p:grpSpPr>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l="5270" r="2598"/>
            <a:stretch/>
          </p:blipFill>
          <p:spPr>
            <a:xfrm>
              <a:off x="696681" y="1009934"/>
              <a:ext cx="4275137" cy="35524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186853" y="4200247"/>
              <a:ext cx="6739151" cy="724174"/>
            </a:xfrm>
            <a:prstGeom prst="rect">
              <a:avLst/>
            </a:prstGeom>
            <a:noFill/>
          </p:spPr>
          <p:txBody>
            <a:bodyPr wrap="square" rtlCol="0">
              <a:noAutofit/>
            </a:bodyPr>
            <a:lstStyle/>
            <a:p>
              <a:r>
                <a:rPr lang="ru-RU" dirty="0" smtClean="0"/>
                <a:t>Формулы </a:t>
              </a:r>
              <a:r>
                <a:rPr lang="en-US" dirty="0" smtClean="0"/>
                <a:t>(FORMULAS) </a:t>
              </a:r>
              <a:r>
                <a:rPr lang="ru-RU" dirty="0" smtClean="0"/>
                <a:t>– Библиотека функций </a:t>
              </a:r>
              <a:r>
                <a:rPr lang="en-US" dirty="0"/>
                <a:t>(FUNCTION LIBRARY</a:t>
              </a:r>
              <a:r>
                <a:rPr lang="en-US" dirty="0" smtClean="0"/>
                <a:t>) </a:t>
              </a:r>
              <a:r>
                <a:rPr lang="ru-RU" dirty="0" smtClean="0"/>
                <a:t>– Математические</a:t>
              </a:r>
              <a:r>
                <a:rPr lang="en-US" dirty="0" smtClean="0"/>
                <a:t> </a:t>
              </a:r>
              <a:r>
                <a:rPr lang="en-US" dirty="0"/>
                <a:t>(MATH&amp;TRIG)</a:t>
              </a:r>
              <a:r>
                <a:rPr lang="ru-RU" dirty="0" smtClean="0"/>
                <a:t> – ОКРУГЛВВВЕРХ (</a:t>
              </a:r>
              <a:r>
                <a:rPr lang="en-US" dirty="0" smtClean="0"/>
                <a:t>ROUNDUP</a:t>
              </a:r>
              <a:r>
                <a:rPr lang="ru-RU" dirty="0" smtClean="0"/>
                <a:t>)</a:t>
              </a:r>
              <a:endParaRPr lang="ru-RU" dirty="0"/>
            </a:p>
          </p:txBody>
        </p:sp>
        <p:sp>
          <p:nvSpPr>
            <p:cNvPr id="7" name="TextBox 6"/>
            <p:cNvSpPr txBox="1"/>
            <p:nvPr/>
          </p:nvSpPr>
          <p:spPr>
            <a:xfrm>
              <a:off x="696681" y="5054055"/>
              <a:ext cx="10844754" cy="1214651"/>
            </a:xfrm>
            <a:prstGeom prst="rect">
              <a:avLst/>
            </a:prstGeom>
            <a:solidFill>
              <a:schemeClr val="accent6">
                <a:lumMod val="20000"/>
                <a:lumOff val="80000"/>
              </a:schemeClr>
            </a:solidFill>
            <a:effectLst>
              <a:outerShdw blurRad="50800" dist="38100" dir="5400000" algn="t" rotWithShape="0">
                <a:prstClr val="black">
                  <a:alpha val="40000"/>
                </a:prstClr>
              </a:outerShdw>
            </a:effectLst>
          </p:spPr>
          <p:txBody>
            <a:bodyPr wrap="square" lIns="756000" tIns="252000" bIns="144000" rtlCol="0">
              <a:noAutofit/>
            </a:bodyPr>
            <a:lstStyle/>
            <a:p>
              <a:pPr algn="ctr"/>
              <a:r>
                <a:rPr lang="ru-RU" sz="2000" dirty="0" smtClean="0"/>
                <a:t>Округляет числовое значение до ближайшего большего по модулю до заданного количества знаков десятичных разрядов (не по правилам математики!)</a:t>
              </a:r>
              <a:endParaRPr lang="ru-RU" sz="2000" dirty="0"/>
            </a:p>
          </p:txBody>
        </p:sp>
      </p:grpSp>
      <p:sp>
        <p:nvSpPr>
          <p:cNvPr id="8" name="Прямоугольник 7"/>
          <p:cNvSpPr/>
          <p:nvPr/>
        </p:nvSpPr>
        <p:spPr>
          <a:xfrm rot="16200000">
            <a:off x="379549" y="5400366"/>
            <a:ext cx="1214650" cy="4776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Назначение</a:t>
            </a:r>
            <a:endParaRPr lang="ru-RU" sz="1600" dirty="0"/>
          </a:p>
        </p:txBody>
      </p:sp>
      <p:pic>
        <p:nvPicPr>
          <p:cNvPr id="11" name="Рисунок 10"/>
          <p:cNvPicPr>
            <a:picLocks noChangeAspect="1"/>
          </p:cNvPicPr>
          <p:nvPr/>
        </p:nvPicPr>
        <p:blipFill rotWithShape="1">
          <a:blip r:embed="rId3">
            <a:extLst>
              <a:ext uri="{28A0092B-C50C-407E-A947-70E740481C1C}">
                <a14:useLocalDpi xmlns:a14="http://schemas.microsoft.com/office/drawing/2010/main" val="0"/>
              </a:ext>
            </a:extLst>
          </a:blip>
          <a:srcRect l="1011" t="17288" r="-1" b="2148"/>
          <a:stretch/>
        </p:blipFill>
        <p:spPr>
          <a:xfrm>
            <a:off x="5520066" y="996286"/>
            <a:ext cx="6072726" cy="30521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43488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Функции </a:t>
            </a:r>
            <a:r>
              <a:rPr lang="ru-RU" dirty="0" smtClean="0"/>
              <a:t>Математические </a:t>
            </a:r>
            <a:r>
              <a:rPr lang="ru-RU" dirty="0"/>
              <a:t>(ОКРВНИЗ.МАТ (</a:t>
            </a:r>
            <a:r>
              <a:rPr lang="en-US" dirty="0"/>
              <a:t>FLOOR</a:t>
            </a:r>
            <a:r>
              <a:rPr lang="ru-RU" dirty="0" smtClean="0"/>
              <a:t>))</a:t>
            </a:r>
            <a:endParaRPr lang="ru-RU" dirty="0"/>
          </a:p>
        </p:txBody>
      </p:sp>
      <p:grpSp>
        <p:nvGrpSpPr>
          <p:cNvPr id="8" name="Группа 7"/>
          <p:cNvGrpSpPr/>
          <p:nvPr/>
        </p:nvGrpSpPr>
        <p:grpSpPr>
          <a:xfrm>
            <a:off x="820882" y="1009934"/>
            <a:ext cx="11052682" cy="5371283"/>
            <a:chOff x="820882" y="1009934"/>
            <a:chExt cx="11052682" cy="5371283"/>
          </a:xfrm>
        </p:grpSpPr>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l="4785" r="2090"/>
            <a:stretch/>
          </p:blipFill>
          <p:spPr>
            <a:xfrm>
              <a:off x="820882" y="1009934"/>
              <a:ext cx="4176521" cy="361177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134413" y="4442393"/>
              <a:ext cx="6739151" cy="724174"/>
            </a:xfrm>
            <a:prstGeom prst="rect">
              <a:avLst/>
            </a:prstGeom>
            <a:noFill/>
          </p:spPr>
          <p:txBody>
            <a:bodyPr wrap="square" rtlCol="0">
              <a:noAutofit/>
            </a:bodyPr>
            <a:lstStyle/>
            <a:p>
              <a:r>
                <a:rPr lang="ru-RU" dirty="0" smtClean="0"/>
                <a:t>Формулы </a:t>
              </a:r>
              <a:r>
                <a:rPr lang="en-US" dirty="0" smtClean="0"/>
                <a:t>(FORMULAS) </a:t>
              </a:r>
              <a:r>
                <a:rPr lang="ru-RU" dirty="0" smtClean="0"/>
                <a:t>– Библиотека функций </a:t>
              </a:r>
              <a:r>
                <a:rPr lang="en-US" dirty="0"/>
                <a:t>(FUNCTION LIBRARY</a:t>
              </a:r>
              <a:r>
                <a:rPr lang="en-US" dirty="0" smtClean="0"/>
                <a:t>) </a:t>
              </a:r>
              <a:r>
                <a:rPr lang="ru-RU" dirty="0" smtClean="0"/>
                <a:t>– Математические</a:t>
              </a:r>
              <a:r>
                <a:rPr lang="en-US" dirty="0" smtClean="0"/>
                <a:t> </a:t>
              </a:r>
              <a:r>
                <a:rPr lang="en-US" dirty="0"/>
                <a:t>(MATH&amp;TRIG)</a:t>
              </a:r>
              <a:r>
                <a:rPr lang="ru-RU" dirty="0" smtClean="0"/>
                <a:t> – ОКРВНИЗ.МАТ (</a:t>
              </a:r>
              <a:r>
                <a:rPr lang="en-US" dirty="0"/>
                <a:t>FLOOR</a:t>
              </a:r>
              <a:r>
                <a:rPr lang="ru-RU" dirty="0" smtClean="0"/>
                <a:t>)</a:t>
              </a:r>
              <a:endParaRPr lang="ru-RU" dirty="0"/>
            </a:p>
          </p:txBody>
        </p:sp>
        <p:sp>
          <p:nvSpPr>
            <p:cNvPr id="6" name="TextBox 5"/>
            <p:cNvSpPr txBox="1"/>
            <p:nvPr/>
          </p:nvSpPr>
          <p:spPr>
            <a:xfrm>
              <a:off x="820882" y="5166568"/>
              <a:ext cx="10638974" cy="1214649"/>
            </a:xfrm>
            <a:prstGeom prst="rect">
              <a:avLst/>
            </a:prstGeom>
            <a:solidFill>
              <a:schemeClr val="accent6">
                <a:lumMod val="20000"/>
                <a:lumOff val="80000"/>
              </a:schemeClr>
            </a:solidFill>
            <a:effectLst>
              <a:outerShdw blurRad="50800" dist="38100" dir="5400000" algn="t" rotWithShape="0">
                <a:prstClr val="black">
                  <a:alpha val="40000"/>
                </a:prstClr>
              </a:outerShdw>
            </a:effectLst>
          </p:spPr>
          <p:txBody>
            <a:bodyPr wrap="square" lIns="756000" tIns="252000" bIns="144000" rtlCol="0">
              <a:noAutofit/>
            </a:bodyPr>
            <a:lstStyle/>
            <a:p>
              <a:pPr algn="ctr"/>
              <a:r>
                <a:rPr lang="ru-RU" sz="2000" dirty="0" smtClean="0"/>
                <a:t>Округляет числовое значение до ближайшего меньшего по модулю целого, кратному указанному значению (не по правилам математики!)</a:t>
              </a:r>
              <a:endParaRPr lang="ru-RU" sz="2000" dirty="0"/>
            </a:p>
          </p:txBody>
        </p:sp>
        <p:sp>
          <p:nvSpPr>
            <p:cNvPr id="7" name="Прямоугольник 6"/>
            <p:cNvSpPr/>
            <p:nvPr/>
          </p:nvSpPr>
          <p:spPr>
            <a:xfrm rot="16200000">
              <a:off x="452394" y="5535056"/>
              <a:ext cx="1214650" cy="4776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Назначение</a:t>
              </a:r>
              <a:endParaRPr lang="ru-RU" sz="1600" dirty="0"/>
            </a:p>
          </p:txBody>
        </p:sp>
      </p:grpSp>
      <p:pic>
        <p:nvPicPr>
          <p:cNvPr id="9" name="Рисунок 8"/>
          <p:cNvPicPr>
            <a:picLocks noChangeAspect="1"/>
          </p:cNvPicPr>
          <p:nvPr/>
        </p:nvPicPr>
        <p:blipFill rotWithShape="1">
          <a:blip r:embed="rId3">
            <a:extLst>
              <a:ext uri="{28A0092B-C50C-407E-A947-70E740481C1C}">
                <a14:useLocalDpi xmlns:a14="http://schemas.microsoft.com/office/drawing/2010/main" val="0"/>
              </a:ext>
            </a:extLst>
          </a:blip>
          <a:srcRect t="15760"/>
          <a:stretch/>
        </p:blipFill>
        <p:spPr>
          <a:xfrm>
            <a:off x="5548122" y="1009934"/>
            <a:ext cx="5911734" cy="32399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77635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Функции </a:t>
            </a:r>
            <a:r>
              <a:rPr lang="ru-RU" dirty="0" smtClean="0"/>
              <a:t>Математические </a:t>
            </a:r>
            <a:r>
              <a:rPr lang="ru-RU" dirty="0"/>
              <a:t>(ОКРВВЕРХ.МАТ (</a:t>
            </a:r>
            <a:r>
              <a:rPr lang="en-US" dirty="0"/>
              <a:t>CEILING</a:t>
            </a:r>
            <a:r>
              <a:rPr lang="ru-RU" dirty="0"/>
              <a:t>))</a:t>
            </a:r>
          </a:p>
        </p:txBody>
      </p:sp>
      <p:grpSp>
        <p:nvGrpSpPr>
          <p:cNvPr id="8" name="Группа 7"/>
          <p:cNvGrpSpPr/>
          <p:nvPr/>
        </p:nvGrpSpPr>
        <p:grpSpPr>
          <a:xfrm>
            <a:off x="882985" y="1009934"/>
            <a:ext cx="11045311" cy="5246831"/>
            <a:chOff x="882985" y="1009934"/>
            <a:chExt cx="11045311" cy="5246831"/>
          </a:xfrm>
        </p:grpSpPr>
        <p:pic>
          <p:nvPicPr>
            <p:cNvPr id="4" name="Рисунок 3"/>
            <p:cNvPicPr>
              <a:picLocks noChangeAspect="1"/>
            </p:cNvPicPr>
            <p:nvPr/>
          </p:nvPicPr>
          <p:blipFill rotWithShape="1">
            <a:blip r:embed="rId2">
              <a:extLst>
                <a:ext uri="{28A0092B-C50C-407E-A947-70E740481C1C}">
                  <a14:useLocalDpi xmlns:a14="http://schemas.microsoft.com/office/drawing/2010/main" val="0"/>
                </a:ext>
              </a:extLst>
            </a:blip>
            <a:srcRect l="6938" r="2897"/>
            <a:stretch/>
          </p:blipFill>
          <p:spPr>
            <a:xfrm>
              <a:off x="882985" y="1009934"/>
              <a:ext cx="4327539" cy="3396474"/>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210524" y="4282048"/>
              <a:ext cx="6717772" cy="686336"/>
            </a:xfrm>
            <a:prstGeom prst="rect">
              <a:avLst/>
            </a:prstGeom>
            <a:noFill/>
          </p:spPr>
          <p:txBody>
            <a:bodyPr wrap="square" rtlCol="0">
              <a:noAutofit/>
            </a:bodyPr>
            <a:lstStyle/>
            <a:p>
              <a:r>
                <a:rPr lang="ru-RU" dirty="0" smtClean="0"/>
                <a:t>Формулы </a:t>
              </a:r>
              <a:r>
                <a:rPr lang="en-US" dirty="0" smtClean="0"/>
                <a:t>(FORMULAS) </a:t>
              </a:r>
              <a:r>
                <a:rPr lang="ru-RU" dirty="0" smtClean="0"/>
                <a:t>– Библиотека функций </a:t>
              </a:r>
              <a:r>
                <a:rPr lang="en-US" dirty="0"/>
                <a:t>(FUNCTION LIBRARY</a:t>
              </a:r>
              <a:r>
                <a:rPr lang="en-US" dirty="0" smtClean="0"/>
                <a:t>) </a:t>
              </a:r>
              <a:r>
                <a:rPr lang="ru-RU" dirty="0" smtClean="0"/>
                <a:t>– Математические</a:t>
              </a:r>
              <a:r>
                <a:rPr lang="en-US" dirty="0" smtClean="0"/>
                <a:t> </a:t>
              </a:r>
              <a:r>
                <a:rPr lang="en-US" dirty="0"/>
                <a:t>(MATH&amp;TRIG)</a:t>
              </a:r>
              <a:r>
                <a:rPr lang="ru-RU" dirty="0" smtClean="0"/>
                <a:t> – ОКРВВЕРХ.МАТ (</a:t>
              </a:r>
              <a:r>
                <a:rPr lang="en-US" dirty="0"/>
                <a:t>CEILING</a:t>
              </a:r>
              <a:r>
                <a:rPr lang="ru-RU" dirty="0" smtClean="0"/>
                <a:t>)</a:t>
              </a:r>
              <a:endParaRPr lang="ru-RU" dirty="0"/>
            </a:p>
          </p:txBody>
        </p:sp>
        <p:sp>
          <p:nvSpPr>
            <p:cNvPr id="6" name="TextBox 5"/>
            <p:cNvSpPr txBox="1"/>
            <p:nvPr/>
          </p:nvSpPr>
          <p:spPr>
            <a:xfrm>
              <a:off x="882985" y="5042114"/>
              <a:ext cx="10584388" cy="1214651"/>
            </a:xfrm>
            <a:prstGeom prst="rect">
              <a:avLst/>
            </a:prstGeom>
            <a:solidFill>
              <a:schemeClr val="accent6">
                <a:lumMod val="20000"/>
                <a:lumOff val="80000"/>
              </a:schemeClr>
            </a:solidFill>
            <a:effectLst>
              <a:outerShdw blurRad="50800" dist="38100" dir="5400000" algn="t" rotWithShape="0">
                <a:prstClr val="black">
                  <a:alpha val="40000"/>
                </a:prstClr>
              </a:outerShdw>
            </a:effectLst>
          </p:spPr>
          <p:txBody>
            <a:bodyPr wrap="square" lIns="756000" tIns="252000" bIns="144000" rtlCol="0">
              <a:noAutofit/>
            </a:bodyPr>
            <a:lstStyle/>
            <a:p>
              <a:pPr algn="ctr"/>
              <a:r>
                <a:rPr lang="ru-RU" sz="2000" dirty="0" smtClean="0"/>
                <a:t>Округляет числовое значение до ближайшего большего по модулю целого, кратному указанному значению (не по правилам математики!)</a:t>
              </a:r>
              <a:endParaRPr lang="ru-RU" sz="2000" dirty="0"/>
            </a:p>
          </p:txBody>
        </p:sp>
        <p:sp>
          <p:nvSpPr>
            <p:cNvPr id="7" name="Прямоугольник 6"/>
            <p:cNvSpPr/>
            <p:nvPr/>
          </p:nvSpPr>
          <p:spPr>
            <a:xfrm rot="16200000">
              <a:off x="553290" y="5371811"/>
              <a:ext cx="1214650" cy="55525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Назначение</a:t>
              </a:r>
              <a:endParaRPr lang="ru-RU" sz="1600" dirty="0"/>
            </a:p>
          </p:txBody>
        </p:sp>
      </p:grpSp>
      <p:pic>
        <p:nvPicPr>
          <p:cNvPr id="9" name="Рисунок 8"/>
          <p:cNvPicPr>
            <a:picLocks noChangeAspect="1"/>
          </p:cNvPicPr>
          <p:nvPr/>
        </p:nvPicPr>
        <p:blipFill rotWithShape="1">
          <a:blip r:embed="rId3">
            <a:extLst>
              <a:ext uri="{28A0092B-C50C-407E-A947-70E740481C1C}">
                <a14:useLocalDpi xmlns:a14="http://schemas.microsoft.com/office/drawing/2010/main" val="0"/>
              </a:ext>
            </a:extLst>
          </a:blip>
          <a:srcRect l="1072" t="15380"/>
          <a:stretch/>
        </p:blipFill>
        <p:spPr>
          <a:xfrm>
            <a:off x="5813946" y="1009934"/>
            <a:ext cx="5653427" cy="31256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0070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Функции </a:t>
            </a:r>
            <a:r>
              <a:rPr lang="ru-RU" dirty="0" smtClean="0"/>
              <a:t>Математические </a:t>
            </a:r>
            <a:r>
              <a:rPr lang="en-US" dirty="0" smtClean="0"/>
              <a:t>(</a:t>
            </a:r>
            <a:r>
              <a:rPr lang="ru-RU" dirty="0" smtClean="0"/>
              <a:t>ЦЕЛОЕ (</a:t>
            </a:r>
            <a:r>
              <a:rPr lang="en-US" dirty="0" smtClean="0"/>
              <a:t>INT</a:t>
            </a:r>
            <a:r>
              <a:rPr lang="ru-RU" dirty="0" smtClean="0"/>
              <a:t>))</a:t>
            </a:r>
            <a:endParaRPr lang="ru-RU" dirty="0"/>
          </a:p>
        </p:txBody>
      </p:sp>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l="5335"/>
          <a:stretch/>
        </p:blipFill>
        <p:spPr>
          <a:xfrm>
            <a:off x="644579" y="1009934"/>
            <a:ext cx="4374499" cy="4774318"/>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rotWithShape="1">
          <a:blip r:embed="rId3">
            <a:extLst>
              <a:ext uri="{28A0092B-C50C-407E-A947-70E740481C1C}">
                <a14:useLocalDpi xmlns:a14="http://schemas.microsoft.com/office/drawing/2010/main" val="0"/>
              </a:ext>
            </a:extLst>
          </a:blip>
          <a:srcRect l="1174" t="18478" b="1523"/>
          <a:stretch/>
        </p:blipFill>
        <p:spPr>
          <a:xfrm>
            <a:off x="5688288" y="1009934"/>
            <a:ext cx="5620337" cy="258532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100763" y="3819028"/>
            <a:ext cx="6795386" cy="709008"/>
          </a:xfrm>
          <a:prstGeom prst="rect">
            <a:avLst/>
          </a:prstGeom>
          <a:noFill/>
        </p:spPr>
        <p:txBody>
          <a:bodyPr wrap="square" rtlCol="0">
            <a:noAutofit/>
          </a:bodyPr>
          <a:lstStyle/>
          <a:p>
            <a:r>
              <a:rPr lang="ru-RU" dirty="0" smtClean="0"/>
              <a:t>Формулы </a:t>
            </a:r>
            <a:r>
              <a:rPr lang="en-US" dirty="0" smtClean="0"/>
              <a:t>(FORMULAS) </a:t>
            </a:r>
            <a:r>
              <a:rPr lang="ru-RU" dirty="0" smtClean="0"/>
              <a:t>– Библиотека функций </a:t>
            </a:r>
            <a:r>
              <a:rPr lang="en-US" dirty="0"/>
              <a:t>(FUNCTION LIBRARY</a:t>
            </a:r>
            <a:r>
              <a:rPr lang="en-US" dirty="0" smtClean="0"/>
              <a:t>) </a:t>
            </a:r>
            <a:r>
              <a:rPr lang="ru-RU" dirty="0" smtClean="0"/>
              <a:t>– Математические</a:t>
            </a:r>
            <a:r>
              <a:rPr lang="en-US" dirty="0" smtClean="0"/>
              <a:t> </a:t>
            </a:r>
            <a:r>
              <a:rPr lang="en-US" dirty="0"/>
              <a:t>(MATH&amp;TRIG)</a:t>
            </a:r>
            <a:r>
              <a:rPr lang="ru-RU" dirty="0" smtClean="0"/>
              <a:t> – ОКРВВЕРХ.МАТ (</a:t>
            </a:r>
            <a:r>
              <a:rPr lang="en-US" dirty="0"/>
              <a:t>CEILING</a:t>
            </a:r>
            <a:r>
              <a:rPr lang="ru-RU" dirty="0" smtClean="0"/>
              <a:t>)</a:t>
            </a:r>
            <a:endParaRPr lang="ru-RU" dirty="0"/>
          </a:p>
        </p:txBody>
      </p:sp>
      <p:sp>
        <p:nvSpPr>
          <p:cNvPr id="6" name="TextBox 5"/>
          <p:cNvSpPr txBox="1"/>
          <p:nvPr/>
        </p:nvSpPr>
        <p:spPr>
          <a:xfrm>
            <a:off x="5393037" y="4569602"/>
            <a:ext cx="6210841" cy="1214651"/>
          </a:xfrm>
          <a:prstGeom prst="rect">
            <a:avLst/>
          </a:prstGeom>
          <a:solidFill>
            <a:schemeClr val="accent6">
              <a:lumMod val="20000"/>
              <a:lumOff val="80000"/>
            </a:schemeClr>
          </a:solidFill>
          <a:effectLst>
            <a:outerShdw blurRad="50800" dist="38100" dir="5400000" algn="t" rotWithShape="0">
              <a:prstClr val="black">
                <a:alpha val="40000"/>
              </a:prstClr>
            </a:outerShdw>
          </a:effectLst>
        </p:spPr>
        <p:txBody>
          <a:bodyPr wrap="square" lIns="756000" tIns="252000" bIns="144000" rtlCol="0">
            <a:noAutofit/>
          </a:bodyPr>
          <a:lstStyle/>
          <a:p>
            <a:pPr algn="ctr"/>
            <a:r>
              <a:rPr lang="ru-RU" sz="2000" dirty="0" smtClean="0"/>
              <a:t>Округляет числовое значение до ближайшего меньшего целого (не по правилам математики!)</a:t>
            </a:r>
            <a:endParaRPr lang="ru-RU" sz="2000" dirty="0"/>
          </a:p>
        </p:txBody>
      </p:sp>
      <p:sp>
        <p:nvSpPr>
          <p:cNvPr id="7" name="Прямоугольник 6"/>
          <p:cNvSpPr/>
          <p:nvPr/>
        </p:nvSpPr>
        <p:spPr>
          <a:xfrm rot="16200000">
            <a:off x="5024548" y="4938091"/>
            <a:ext cx="1214650" cy="4776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Назначение</a:t>
            </a:r>
            <a:endParaRPr lang="ru-RU" sz="1600" dirty="0"/>
          </a:p>
        </p:txBody>
      </p:sp>
    </p:spTree>
    <p:extLst>
      <p:ext uri="{BB962C8B-B14F-4D97-AF65-F5344CB8AC3E}">
        <p14:creationId xmlns:p14="http://schemas.microsoft.com/office/powerpoint/2010/main" val="21764551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Мастер функций. Аргументы функции</a:t>
            </a:r>
            <a:r>
              <a:rPr lang="en-US" dirty="0" smtClean="0"/>
              <a:t> </a:t>
            </a:r>
            <a:r>
              <a:rPr lang="ru-RU" dirty="0" smtClean="0"/>
              <a:t>СУММ (</a:t>
            </a:r>
            <a:r>
              <a:rPr lang="en-US" dirty="0" smtClean="0"/>
              <a:t>SUM)</a:t>
            </a:r>
            <a:endParaRPr lang="ru-RU" dirty="0"/>
          </a:p>
        </p:txBody>
      </p:sp>
      <p:grpSp>
        <p:nvGrpSpPr>
          <p:cNvPr id="6" name="Группа 5"/>
          <p:cNvGrpSpPr/>
          <p:nvPr/>
        </p:nvGrpSpPr>
        <p:grpSpPr>
          <a:xfrm>
            <a:off x="756789" y="1223414"/>
            <a:ext cx="11294949" cy="4459478"/>
            <a:chOff x="633845" y="1181850"/>
            <a:chExt cx="11294949" cy="4459478"/>
          </a:xfrm>
        </p:grpSpPr>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b="18175"/>
            <a:stretch/>
          </p:blipFill>
          <p:spPr>
            <a:xfrm>
              <a:off x="633845" y="1316932"/>
              <a:ext cx="4152630" cy="3920085"/>
            </a:xfrm>
            <a:prstGeom prst="rect">
              <a:avLst/>
            </a:prstGeom>
            <a:ln>
              <a:noFill/>
            </a:ln>
            <a:effectLst>
              <a:outerShdw blurRad="292100" dist="139700" dir="2700000" algn="tl" rotWithShape="0">
                <a:srgbClr val="333333">
                  <a:alpha val="65000"/>
                </a:srgbClr>
              </a:outerShdw>
            </a:effectLst>
          </p:spPr>
        </p:pic>
        <p:sp>
          <p:nvSpPr>
            <p:cNvPr id="5" name="Прямоугольник 4"/>
            <p:cNvSpPr/>
            <p:nvPr/>
          </p:nvSpPr>
          <p:spPr>
            <a:xfrm>
              <a:off x="4925322" y="4317889"/>
              <a:ext cx="7003472" cy="1323439"/>
            </a:xfrm>
            <a:prstGeom prst="rect">
              <a:avLst/>
            </a:prstGeom>
          </p:spPr>
          <p:txBody>
            <a:bodyPr wrap="square">
              <a:spAutoFit/>
            </a:bodyPr>
            <a:lstStyle/>
            <a:p>
              <a:pPr marL="342900" indent="-342900">
                <a:buFont typeface="Wingdings" panose="05000000000000000000" pitchFamily="2" charset="2"/>
                <a:buChar char="§"/>
              </a:pPr>
              <a:r>
                <a:rPr lang="ru-RU" sz="2000" dirty="0" smtClean="0"/>
                <a:t>Вкладка Формулы</a:t>
              </a:r>
              <a:r>
                <a:rPr lang="en-US" sz="2000" dirty="0" smtClean="0"/>
                <a:t> </a:t>
              </a:r>
              <a:r>
                <a:rPr lang="en-US" sz="2000" dirty="0"/>
                <a:t>(FORMULAS)</a:t>
              </a:r>
              <a:r>
                <a:rPr lang="ru-RU" sz="2000" dirty="0" smtClean="0"/>
                <a:t> – Группа </a:t>
              </a:r>
              <a:r>
                <a:rPr lang="ru-RU" sz="2000" dirty="0"/>
                <a:t>Библиотека функций </a:t>
              </a:r>
              <a:r>
                <a:rPr lang="en-US" sz="2000" dirty="0"/>
                <a:t>(FUNCTION LIBRARY)</a:t>
              </a:r>
              <a:r>
                <a:rPr lang="ru-RU" sz="2000" dirty="0"/>
                <a:t> – Математическая категория </a:t>
              </a:r>
              <a:r>
                <a:rPr lang="en-US" sz="2000" dirty="0" smtClean="0"/>
                <a:t>(MATH&amp;TRIG)</a:t>
              </a:r>
              <a:r>
                <a:rPr lang="ru-RU" sz="2000" dirty="0" smtClean="0"/>
                <a:t>– Сумм </a:t>
              </a:r>
              <a:r>
                <a:rPr lang="en-US" sz="2000" dirty="0"/>
                <a:t>(SUM)</a:t>
              </a:r>
              <a:r>
                <a:rPr lang="ru-RU" sz="2000" dirty="0" smtClean="0"/>
                <a:t>– заполнить аргументы – ОК</a:t>
              </a:r>
            </a:p>
            <a:p>
              <a:pPr marL="342900" indent="-342900">
                <a:buFont typeface="Wingdings" panose="05000000000000000000" pitchFamily="2" charset="2"/>
                <a:buChar char="§"/>
              </a:pPr>
              <a:r>
                <a:rPr lang="ru-RU" sz="2000" dirty="0" smtClean="0"/>
                <a:t>Сочетание клавиш </a:t>
              </a:r>
              <a:r>
                <a:rPr lang="en-US" sz="2000" b="1" dirty="0" smtClean="0"/>
                <a:t>Alt</a:t>
              </a:r>
              <a:r>
                <a:rPr lang="en-US" dirty="0" smtClean="0"/>
                <a:t>+</a:t>
              </a:r>
              <a:r>
                <a:rPr lang="en-US" sz="2000" b="1" dirty="0" smtClean="0"/>
                <a:t>=</a:t>
              </a:r>
              <a:r>
                <a:rPr lang="ru-RU" sz="2000" dirty="0" smtClean="0"/>
                <a:t> </a:t>
              </a:r>
              <a:endParaRPr lang="ru-RU" sz="2000" dirty="0"/>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4100" y="1181850"/>
              <a:ext cx="5765915" cy="2922559"/>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4939232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Функции Математические (СУММЕСЛИМН</a:t>
            </a:r>
            <a:r>
              <a:rPr lang="en-US" dirty="0" smtClean="0"/>
              <a:t> (SUMIFS</a:t>
            </a:r>
            <a:r>
              <a:rPr lang="ru-RU" dirty="0" smtClean="0"/>
              <a:t>)</a:t>
            </a:r>
            <a:r>
              <a:rPr lang="en-US" dirty="0" smtClean="0"/>
              <a:t>)</a:t>
            </a:r>
            <a:endParaRPr lang="ru-RU" dirty="0"/>
          </a:p>
        </p:txBody>
      </p:sp>
      <p:grpSp>
        <p:nvGrpSpPr>
          <p:cNvPr id="13" name="Группа 12"/>
          <p:cNvGrpSpPr/>
          <p:nvPr/>
        </p:nvGrpSpPr>
        <p:grpSpPr>
          <a:xfrm>
            <a:off x="448544" y="1311270"/>
            <a:ext cx="11548478" cy="4905711"/>
            <a:chOff x="458935" y="1009934"/>
            <a:chExt cx="11548478" cy="4905711"/>
          </a:xfrm>
        </p:grpSpPr>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b="1544"/>
            <a:stretch/>
          </p:blipFill>
          <p:spPr>
            <a:xfrm>
              <a:off x="612893" y="1064525"/>
              <a:ext cx="2493171" cy="3185357"/>
            </a:xfrm>
            <a:prstGeom prst="rect">
              <a:avLst/>
            </a:prstGeom>
            <a:ln>
              <a:noFill/>
            </a:ln>
            <a:effectLst>
              <a:outerShdw blurRad="292100" dist="139700" dir="2700000" algn="tl" rotWithShape="0">
                <a:srgbClr val="333333">
                  <a:alpha val="65000"/>
                </a:srgbClr>
              </a:outerShdw>
            </a:effectLst>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038" y="1064525"/>
              <a:ext cx="5510273" cy="3226855"/>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458935" y="4567115"/>
              <a:ext cx="11548478" cy="1348530"/>
            </a:xfrm>
            <a:prstGeom prst="rect">
              <a:avLst/>
            </a:prstGeom>
            <a:noFill/>
          </p:spPr>
          <p:txBody>
            <a:bodyPr wrap="square" rtlCol="0">
              <a:noAutofit/>
            </a:bodyPr>
            <a:lstStyle/>
            <a:p>
              <a:r>
                <a:rPr lang="ru-RU" b="1" dirty="0" smtClean="0"/>
                <a:t>ДИАПАЗОН СУММИРОВАНИЯ </a:t>
              </a:r>
              <a:r>
                <a:rPr lang="ru-RU" dirty="0" smtClean="0"/>
                <a:t>(</a:t>
              </a:r>
              <a:r>
                <a:rPr lang="en-US" dirty="0" smtClean="0"/>
                <a:t>Sum_range)</a:t>
              </a:r>
              <a:r>
                <a:rPr lang="ru-RU" dirty="0" smtClean="0"/>
                <a:t> – </a:t>
              </a:r>
              <a:r>
                <a:rPr lang="ru-RU" dirty="0"/>
                <a:t>диапазон, в котором имеются числовые значения, и который должен быть просуммирован</a:t>
              </a:r>
            </a:p>
            <a:p>
              <a:r>
                <a:rPr lang="ru-RU" b="1" dirty="0" smtClean="0"/>
                <a:t>ДИАПАЗОН УСЛОВИЯ 1 </a:t>
              </a:r>
              <a:r>
                <a:rPr lang="en-US" dirty="0" smtClean="0"/>
                <a:t>(Criteria_range1)</a:t>
              </a:r>
              <a:r>
                <a:rPr lang="ru-RU" dirty="0" smtClean="0"/>
                <a:t>– </a:t>
              </a:r>
              <a:r>
                <a:rPr lang="ru-RU" dirty="0"/>
                <a:t>диапазон, в котором находится условие, необходимое пользователю</a:t>
              </a:r>
            </a:p>
            <a:p>
              <a:r>
                <a:rPr lang="ru-RU" b="1" dirty="0" smtClean="0"/>
                <a:t>УСЛОВИЯ 1</a:t>
              </a:r>
              <a:r>
                <a:rPr lang="ru-RU" dirty="0" smtClean="0"/>
                <a:t> </a:t>
              </a:r>
              <a:r>
                <a:rPr lang="en-US" dirty="0" smtClean="0"/>
                <a:t>(Criteria 1)</a:t>
              </a:r>
              <a:r>
                <a:rPr lang="ru-RU" dirty="0" smtClean="0"/>
                <a:t>– </a:t>
              </a:r>
              <a:r>
                <a:rPr lang="ru-RU" dirty="0"/>
                <a:t>само условие (либо ссылка на ячейку, либо ввести с клавиатуры, регистр не важен)</a:t>
              </a:r>
            </a:p>
          </p:txBody>
        </p:sp>
        <p:sp>
          <p:nvSpPr>
            <p:cNvPr id="12" name="TextBox 11"/>
            <p:cNvSpPr txBox="1"/>
            <p:nvPr/>
          </p:nvSpPr>
          <p:spPr>
            <a:xfrm>
              <a:off x="9155446" y="1009934"/>
              <a:ext cx="2570328" cy="3479208"/>
            </a:xfrm>
            <a:prstGeom prst="rect">
              <a:avLst/>
            </a:prstGeom>
            <a:noFill/>
          </p:spPr>
          <p:txBody>
            <a:bodyPr wrap="square" tIns="108000" rtlCol="0">
              <a:spAutoFit/>
            </a:bodyPr>
            <a:lstStyle/>
            <a:p>
              <a:pPr marL="285750" indent="-285750">
                <a:buFont typeface="Wingdings" panose="05000000000000000000" pitchFamily="2" charset="2"/>
                <a:buChar char="§"/>
              </a:pPr>
              <a:r>
                <a:rPr lang="ru-RU" dirty="0" smtClean="0"/>
                <a:t>СУММЕСЛИМН: Позволяет </a:t>
              </a:r>
              <a:r>
                <a:rPr lang="ru-RU" dirty="0"/>
                <a:t>вернуть в ячейку суммарное значение при наличии необходимости отборных значений (заданных условий</a:t>
              </a:r>
              <a:r>
                <a:rPr lang="ru-RU" dirty="0" smtClean="0"/>
                <a:t>).</a:t>
              </a:r>
            </a:p>
            <a:p>
              <a:pPr marL="285750" indent="-285750">
                <a:buFont typeface="Wingdings" panose="05000000000000000000" pitchFamily="2" charset="2"/>
                <a:buChar char="§"/>
              </a:pPr>
              <a:r>
                <a:rPr lang="ru-RU" dirty="0" smtClean="0"/>
                <a:t>Данная </a:t>
              </a:r>
              <a:r>
                <a:rPr lang="ru-RU" dirty="0"/>
                <a:t>функция может содержать в себе </a:t>
              </a:r>
              <a:r>
                <a:rPr lang="ru-RU" dirty="0" smtClean="0"/>
                <a:t>127 </a:t>
              </a:r>
              <a:r>
                <a:rPr lang="ru-RU" dirty="0"/>
                <a:t>условий</a:t>
              </a:r>
            </a:p>
            <a:p>
              <a:endParaRPr lang="ru-RU" dirty="0"/>
            </a:p>
          </p:txBody>
        </p:sp>
      </p:grpSp>
    </p:spTree>
    <p:extLst>
      <p:ext uri="{BB962C8B-B14F-4D97-AF65-F5344CB8AC3E}">
        <p14:creationId xmlns:p14="http://schemas.microsoft.com/office/powerpoint/2010/main" val="40223351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Особенности ввода условия (отбора) значений</a:t>
            </a:r>
            <a:endParaRPr lang="ru-RU" dirty="0"/>
          </a:p>
        </p:txBody>
      </p:sp>
      <p:sp>
        <p:nvSpPr>
          <p:cNvPr id="5" name="TextBox 4"/>
          <p:cNvSpPr txBox="1"/>
          <p:nvPr/>
        </p:nvSpPr>
        <p:spPr>
          <a:xfrm>
            <a:off x="517647" y="1009934"/>
            <a:ext cx="11283827" cy="5453795"/>
          </a:xfrm>
          <a:prstGeom prst="rect">
            <a:avLst/>
          </a:prstGeom>
          <a:noFill/>
        </p:spPr>
        <p:txBody>
          <a:bodyPr wrap="square" rtlCol="0">
            <a:noAutofit/>
          </a:bodyPr>
          <a:lstStyle/>
          <a:p>
            <a:pPr marL="285750" indent="-285750">
              <a:buFont typeface="Arial" panose="020B0604020202020204" pitchFamily="34" charset="0"/>
              <a:buChar char="•"/>
            </a:pPr>
            <a:r>
              <a:rPr lang="ru-RU" b="1" dirty="0" smtClean="0"/>
              <a:t>Условие/условия отбора (критерии) могут содержать операторы сравнения</a:t>
            </a:r>
            <a:r>
              <a:rPr lang="ru-RU" dirty="0" smtClean="0"/>
              <a:t>:</a:t>
            </a:r>
          </a:p>
          <a:p>
            <a:pPr marL="742950" lvl="1" indent="-285750">
              <a:buFont typeface="Arial" panose="020B0604020202020204" pitchFamily="34" charset="0"/>
              <a:buChar char="•"/>
            </a:pPr>
            <a:r>
              <a:rPr lang="ru-RU" dirty="0" smtClean="0"/>
              <a:t>Больше (</a:t>
            </a:r>
            <a:r>
              <a:rPr lang="en-US" dirty="0" smtClean="0"/>
              <a:t>&gt;)</a:t>
            </a:r>
            <a:endParaRPr lang="ru-RU" dirty="0" smtClean="0"/>
          </a:p>
          <a:p>
            <a:pPr marL="742950" lvl="1" indent="-285750">
              <a:buFont typeface="Arial" panose="020B0604020202020204" pitchFamily="34" charset="0"/>
              <a:buChar char="•"/>
            </a:pPr>
            <a:r>
              <a:rPr lang="ru-RU" dirty="0" smtClean="0"/>
              <a:t>Меньше</a:t>
            </a:r>
            <a:r>
              <a:rPr lang="en-US" dirty="0" smtClean="0"/>
              <a:t> (&lt;)</a:t>
            </a:r>
            <a:endParaRPr lang="ru-RU" dirty="0" smtClean="0"/>
          </a:p>
          <a:p>
            <a:pPr marL="742950" lvl="1" indent="-285750">
              <a:buFont typeface="Arial" panose="020B0604020202020204" pitchFamily="34" charset="0"/>
              <a:buChar char="•"/>
            </a:pPr>
            <a:r>
              <a:rPr lang="ru-RU" dirty="0" smtClean="0"/>
              <a:t>Больше равно</a:t>
            </a:r>
            <a:r>
              <a:rPr lang="en-US" dirty="0" smtClean="0"/>
              <a:t> (&gt;=)</a:t>
            </a:r>
            <a:endParaRPr lang="ru-RU" dirty="0" smtClean="0"/>
          </a:p>
          <a:p>
            <a:pPr marL="742950" lvl="1" indent="-285750">
              <a:buFont typeface="Arial" panose="020B0604020202020204" pitchFamily="34" charset="0"/>
              <a:buChar char="•"/>
            </a:pPr>
            <a:r>
              <a:rPr lang="ru-RU" dirty="0" smtClean="0"/>
              <a:t>Меньше равно</a:t>
            </a:r>
            <a:r>
              <a:rPr lang="en-US" dirty="0" smtClean="0"/>
              <a:t> (&lt;=)</a:t>
            </a:r>
            <a:endParaRPr lang="ru-RU" dirty="0" smtClean="0"/>
          </a:p>
          <a:p>
            <a:pPr marL="742950" lvl="1" indent="-285750">
              <a:buFont typeface="Arial" panose="020B0604020202020204" pitchFamily="34" charset="0"/>
              <a:buChar char="•"/>
            </a:pPr>
            <a:r>
              <a:rPr lang="ru-RU" dirty="0" smtClean="0"/>
              <a:t>Не рано</a:t>
            </a:r>
            <a:r>
              <a:rPr lang="en-US" dirty="0" smtClean="0"/>
              <a:t> (&lt;&gt;)</a:t>
            </a:r>
            <a:endParaRPr lang="ru-RU" dirty="0" smtClean="0"/>
          </a:p>
          <a:p>
            <a:pPr marL="285750" indent="-285750">
              <a:buFont typeface="Arial" panose="020B0604020202020204" pitchFamily="34" charset="0"/>
              <a:buChar char="•"/>
            </a:pPr>
            <a:r>
              <a:rPr lang="ru-RU" b="1" dirty="0" smtClean="0"/>
              <a:t>Для текстовых значений</a:t>
            </a:r>
          </a:p>
          <a:p>
            <a:pPr marL="742950" lvl="1" indent="-285750">
              <a:buFont typeface="Arial" panose="020B0604020202020204" pitchFamily="34" charset="0"/>
              <a:buChar char="•"/>
            </a:pPr>
            <a:r>
              <a:rPr lang="ru-RU" dirty="0" smtClean="0"/>
              <a:t>? – замена 1-го с</a:t>
            </a:r>
            <a:r>
              <a:rPr lang="ru-RU" dirty="0"/>
              <a:t>и</a:t>
            </a:r>
            <a:r>
              <a:rPr lang="ru-RU" dirty="0" smtClean="0"/>
              <a:t>мвола</a:t>
            </a:r>
          </a:p>
          <a:p>
            <a:pPr marL="742950" lvl="1" indent="-285750">
              <a:buFont typeface="Arial" panose="020B0604020202020204" pitchFamily="34" charset="0"/>
              <a:buChar char="•"/>
            </a:pPr>
            <a:r>
              <a:rPr lang="ru-RU" dirty="0"/>
              <a:t>*</a:t>
            </a:r>
            <a:r>
              <a:rPr lang="ru-RU" dirty="0" smtClean="0"/>
              <a:t> замена символов</a:t>
            </a:r>
          </a:p>
          <a:p>
            <a:pPr marL="285750" indent="-285750">
              <a:buFont typeface="Arial" panose="020B0604020202020204" pitchFamily="34" charset="0"/>
              <a:buChar char="•"/>
            </a:pPr>
            <a:r>
              <a:rPr lang="ru-RU" b="1" dirty="0" smtClean="0"/>
              <a:t>Примеры использования символов</a:t>
            </a:r>
          </a:p>
          <a:p>
            <a:pPr marL="742950" lvl="1" indent="-285750">
              <a:buFont typeface="Arial" panose="020B0604020202020204" pitchFamily="34" charset="0"/>
              <a:buChar char="•"/>
            </a:pPr>
            <a:r>
              <a:rPr lang="ru-RU" dirty="0" err="1" smtClean="0"/>
              <a:t>К?т</a:t>
            </a:r>
            <a:r>
              <a:rPr lang="ru-RU" dirty="0" smtClean="0"/>
              <a:t> – слово из 3-х букв, где  первая – к, третья – т и обязательно один символ между ними. Варианты: кот, кит и т.д.</a:t>
            </a:r>
          </a:p>
          <a:p>
            <a:pPr marL="742950" lvl="1" indent="-285750">
              <a:buFont typeface="Arial" panose="020B0604020202020204" pitchFamily="34" charset="0"/>
              <a:buChar char="•"/>
            </a:pPr>
            <a:r>
              <a:rPr lang="ru-RU" dirty="0" smtClean="0"/>
              <a:t>*дом – заканчивается на дом</a:t>
            </a:r>
          </a:p>
          <a:p>
            <a:pPr marL="742950" lvl="1" indent="-285750">
              <a:buFont typeface="Arial" panose="020B0604020202020204" pitchFamily="34" charset="0"/>
              <a:buChar char="•"/>
            </a:pPr>
            <a:r>
              <a:rPr lang="ru-RU" dirty="0" smtClean="0"/>
              <a:t>Дом* - начинается с дом</a:t>
            </a:r>
          </a:p>
          <a:p>
            <a:pPr marL="742950" lvl="1" indent="-285750">
              <a:buFont typeface="Arial" panose="020B0604020202020204" pitchFamily="34" charset="0"/>
              <a:buChar char="•"/>
            </a:pPr>
            <a:r>
              <a:rPr lang="ru-RU" dirty="0" smtClean="0"/>
              <a:t>*дом* содержит дом</a:t>
            </a:r>
          </a:p>
          <a:p>
            <a:pPr marL="285750" indent="-285750">
              <a:buFont typeface="Arial" panose="020B0604020202020204" pitchFamily="34" charset="0"/>
              <a:buChar char="•"/>
            </a:pPr>
            <a:r>
              <a:rPr lang="ru-RU" b="1" dirty="0" smtClean="0"/>
              <a:t>Условия сравнения со ссылкой на ячейку</a:t>
            </a:r>
            <a:r>
              <a:rPr lang="ru-RU" dirty="0" smtClean="0"/>
              <a:t>: «оператор сравнения» (т.к. текст, заключается в кавычки)</a:t>
            </a:r>
            <a:r>
              <a:rPr lang="en-US" dirty="0" smtClean="0"/>
              <a:t>&amp;</a:t>
            </a:r>
            <a:r>
              <a:rPr lang="ru-RU" dirty="0" smtClean="0"/>
              <a:t>Ячейка</a:t>
            </a:r>
          </a:p>
          <a:p>
            <a:pPr marL="742950" lvl="1" indent="-285750">
              <a:buFont typeface="Arial" panose="020B0604020202020204" pitchFamily="34" charset="0"/>
              <a:buChar char="•"/>
            </a:pPr>
            <a:r>
              <a:rPr lang="ru-RU" dirty="0" smtClean="0"/>
              <a:t>Например: «</a:t>
            </a:r>
            <a:r>
              <a:rPr lang="en-US" dirty="0" smtClean="0"/>
              <a:t>&gt;=</a:t>
            </a:r>
            <a:r>
              <a:rPr lang="ru-RU" dirty="0" smtClean="0"/>
              <a:t>»</a:t>
            </a:r>
            <a:r>
              <a:rPr lang="en-US" dirty="0" smtClean="0"/>
              <a:t>&amp;F4</a:t>
            </a:r>
            <a:endParaRPr lang="ru-RU" dirty="0" smtClean="0"/>
          </a:p>
          <a:p>
            <a:pPr marL="285750" indent="-285750">
              <a:buFont typeface="Arial" panose="020B0604020202020204" pitchFamily="34" charset="0"/>
              <a:buChar char="•"/>
            </a:pPr>
            <a:r>
              <a:rPr lang="ru-RU" b="1" dirty="0" smtClean="0"/>
              <a:t>Порядок: </a:t>
            </a:r>
            <a:r>
              <a:rPr lang="ru-RU" dirty="0" smtClean="0"/>
              <a:t>имеет значения последовательность Диапазона условия и Условия</a:t>
            </a:r>
            <a:endParaRPr lang="ru-RU" dirty="0"/>
          </a:p>
        </p:txBody>
      </p:sp>
    </p:spTree>
    <p:extLst>
      <p:ext uri="{BB962C8B-B14F-4D97-AF65-F5344CB8AC3E}">
        <p14:creationId xmlns:p14="http://schemas.microsoft.com/office/powerpoint/2010/main" val="10697091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normAutofit fontScale="90000"/>
          </a:bodyPr>
          <a:lstStyle/>
          <a:p>
            <a:r>
              <a:rPr lang="ru-RU" dirty="0" smtClean="0"/>
              <a:t>Необходимые знаки, участвующие в вычислительном процессе</a:t>
            </a:r>
            <a:endParaRPr lang="ru-RU" dirty="0"/>
          </a:p>
        </p:txBody>
      </p:sp>
      <p:graphicFrame>
        <p:nvGraphicFramePr>
          <p:cNvPr id="4" name="Таблица 3"/>
          <p:cNvGraphicFramePr>
            <a:graphicFrameLocks noGrp="1"/>
          </p:cNvGraphicFramePr>
          <p:nvPr>
            <p:extLst>
              <p:ext uri="{D42A27DB-BD31-4B8C-83A1-F6EECF244321}">
                <p14:modId xmlns:p14="http://schemas.microsoft.com/office/powerpoint/2010/main" val="3417904912"/>
              </p:ext>
            </p:extLst>
          </p:nvPr>
        </p:nvGraphicFramePr>
        <p:xfrm>
          <a:off x="874710" y="1449388"/>
          <a:ext cx="10585453" cy="4554194"/>
        </p:xfrm>
        <a:graphic>
          <a:graphicData uri="http://schemas.openxmlformats.org/drawingml/2006/table">
            <a:tbl>
              <a:tblPr firstRow="1" bandRow="1">
                <a:effectLst>
                  <a:outerShdw blurRad="50800" dist="38100" dir="5400000" algn="t" rotWithShape="0">
                    <a:prstClr val="black">
                      <a:alpha val="40000"/>
                    </a:prstClr>
                  </a:outerShdw>
                </a:effectLst>
                <a:tableStyleId>{93296810-A885-4BE3-A3E7-6D5BEEA58F35}</a:tableStyleId>
              </a:tblPr>
              <a:tblGrid>
                <a:gridCol w="541827">
                  <a:extLst>
                    <a:ext uri="{9D8B030D-6E8A-4147-A177-3AD203B41FA5}">
                      <a16:colId xmlns:a16="http://schemas.microsoft.com/office/drawing/2014/main" xmlns="" val="3745553751"/>
                    </a:ext>
                  </a:extLst>
                </a:gridCol>
                <a:gridCol w="2801643">
                  <a:extLst>
                    <a:ext uri="{9D8B030D-6E8A-4147-A177-3AD203B41FA5}">
                      <a16:colId xmlns:a16="http://schemas.microsoft.com/office/drawing/2014/main" xmlns="" val="3632460756"/>
                    </a:ext>
                  </a:extLst>
                </a:gridCol>
                <a:gridCol w="660766">
                  <a:extLst>
                    <a:ext uri="{9D8B030D-6E8A-4147-A177-3AD203B41FA5}">
                      <a16:colId xmlns:a16="http://schemas.microsoft.com/office/drawing/2014/main" xmlns="" val="2561756352"/>
                    </a:ext>
                  </a:extLst>
                </a:gridCol>
                <a:gridCol w="2339107">
                  <a:extLst>
                    <a:ext uri="{9D8B030D-6E8A-4147-A177-3AD203B41FA5}">
                      <a16:colId xmlns:a16="http://schemas.microsoft.com/office/drawing/2014/main" xmlns="" val="3692860215"/>
                    </a:ext>
                  </a:extLst>
                </a:gridCol>
                <a:gridCol w="621120">
                  <a:extLst>
                    <a:ext uri="{9D8B030D-6E8A-4147-A177-3AD203B41FA5}">
                      <a16:colId xmlns:a16="http://schemas.microsoft.com/office/drawing/2014/main" xmlns="" val="465561659"/>
                    </a:ext>
                  </a:extLst>
                </a:gridCol>
                <a:gridCol w="3620990">
                  <a:extLst>
                    <a:ext uri="{9D8B030D-6E8A-4147-A177-3AD203B41FA5}">
                      <a16:colId xmlns:a16="http://schemas.microsoft.com/office/drawing/2014/main" xmlns="" val="4018409867"/>
                    </a:ext>
                  </a:extLst>
                </a:gridCol>
              </a:tblGrid>
              <a:tr h="478869">
                <a:tc gridSpan="6">
                  <a:txBody>
                    <a:bodyPr/>
                    <a:lstStyle/>
                    <a:p>
                      <a:pPr algn="ctr"/>
                      <a:r>
                        <a:rPr lang="ru-RU" sz="2000" dirty="0" smtClean="0"/>
                        <a:t>Знаки операция</a:t>
                      </a:r>
                      <a:r>
                        <a:rPr lang="en-US" sz="2000" dirty="0" smtClean="0"/>
                        <a:t> </a:t>
                      </a:r>
                      <a:r>
                        <a:rPr lang="ru-RU" sz="2000" dirty="0" smtClean="0"/>
                        <a:t>и</a:t>
                      </a:r>
                      <a:r>
                        <a:rPr lang="ru-RU" sz="2000" baseline="0" dirty="0" smtClean="0"/>
                        <a:t> раскладка клавиатуры, в которых имеется возможность их использовать</a:t>
                      </a:r>
                      <a:endParaRPr lang="ru-RU" sz="2000" dirty="0"/>
                    </a:p>
                  </a:txBody>
                  <a:tcPr anchor="ct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dirty="0"/>
                    </a:p>
                  </a:txBody>
                  <a:tcPr/>
                </a:tc>
                <a:tc hMerge="1">
                  <a:txBody>
                    <a:bodyPr/>
                    <a:lstStyle/>
                    <a:p>
                      <a:endParaRPr lang="ru-RU"/>
                    </a:p>
                  </a:txBody>
                  <a:tcPr/>
                </a:tc>
                <a:extLst>
                  <a:ext uri="{0D108BD9-81ED-4DB2-BD59-A6C34878D82A}">
                    <a16:rowId xmlns:a16="http://schemas.microsoft.com/office/drawing/2014/main" xmlns="" val="782755325"/>
                  </a:ext>
                </a:extLst>
              </a:tr>
              <a:tr h="388416">
                <a:tc gridSpan="2">
                  <a:txBody>
                    <a:bodyPr/>
                    <a:lstStyle/>
                    <a:p>
                      <a:r>
                        <a:rPr lang="ru-RU" dirty="0" smtClean="0"/>
                        <a:t>Арифметические</a:t>
                      </a:r>
                      <a:endParaRPr lang="ru-RU" dirty="0"/>
                    </a:p>
                  </a:txBody>
                  <a:tcPr/>
                </a:tc>
                <a:tc hMerge="1">
                  <a:txBody>
                    <a:bodyPr/>
                    <a:lstStyle/>
                    <a:p>
                      <a:endParaRPr lang="ru-RU"/>
                    </a:p>
                  </a:txBody>
                  <a:tcPr/>
                </a:tc>
                <a:tc gridSpan="2">
                  <a:txBody>
                    <a:bodyPr/>
                    <a:lstStyle/>
                    <a:p>
                      <a:r>
                        <a:rPr lang="ru-RU" dirty="0" smtClean="0"/>
                        <a:t>Сравнения</a:t>
                      </a:r>
                      <a:endParaRPr lang="ru-RU" dirty="0"/>
                    </a:p>
                  </a:txBody>
                  <a:tcPr/>
                </a:tc>
                <a:tc hMerge="1">
                  <a:txBody>
                    <a:bodyPr/>
                    <a:lstStyle/>
                    <a:p>
                      <a:endParaRPr lang="ru-RU"/>
                    </a:p>
                  </a:txBody>
                  <a:tcPr/>
                </a:tc>
                <a:tc gridSpan="2">
                  <a:txBody>
                    <a:bodyPr/>
                    <a:lstStyle/>
                    <a:p>
                      <a:r>
                        <a:rPr lang="ru-RU" dirty="0" smtClean="0"/>
                        <a:t>Другие</a:t>
                      </a:r>
                      <a:endParaRPr lang="ru-RU" dirty="0"/>
                    </a:p>
                  </a:txBody>
                  <a:tcPr/>
                </a:tc>
                <a:tc hMerge="1">
                  <a:txBody>
                    <a:bodyPr/>
                    <a:lstStyle/>
                    <a:p>
                      <a:endParaRPr lang="ru-RU"/>
                    </a:p>
                  </a:txBody>
                  <a:tcPr/>
                </a:tc>
                <a:extLst>
                  <a:ext uri="{0D108BD9-81ED-4DB2-BD59-A6C34878D82A}">
                    <a16:rowId xmlns:a16="http://schemas.microsoft.com/office/drawing/2014/main" xmlns="" val="3507343703"/>
                  </a:ext>
                </a:extLst>
              </a:tr>
              <a:tr h="542718">
                <a:tc>
                  <a:txBody>
                    <a:bodyPr/>
                    <a:lstStyle/>
                    <a:p>
                      <a:pPr algn="ctr"/>
                      <a:r>
                        <a:rPr lang="ru-RU" sz="2800" b="1" dirty="0" smtClean="0">
                          <a:solidFill>
                            <a:srgbClr val="5D9140"/>
                          </a:solidFill>
                          <a:effectLst>
                            <a:outerShdw blurRad="38100" dist="38100" dir="2700000" algn="tl">
                              <a:srgbClr val="000000">
                                <a:alpha val="43137"/>
                              </a:srgbClr>
                            </a:outerShdw>
                          </a:effectLst>
                        </a:rPr>
                        <a:t>+</a:t>
                      </a:r>
                      <a:endParaRPr lang="ru-RU" sz="2800" b="1" dirty="0">
                        <a:solidFill>
                          <a:srgbClr val="5D9140"/>
                        </a:solidFill>
                        <a:effectLst>
                          <a:outerShdw blurRad="38100" dist="38100" dir="2700000" algn="tl">
                            <a:srgbClr val="000000">
                              <a:alpha val="43137"/>
                            </a:srgbClr>
                          </a:outerShdw>
                        </a:effectLst>
                      </a:endParaRPr>
                    </a:p>
                  </a:txBody>
                  <a:tcPr anchor="ctr"/>
                </a:tc>
                <a:tc>
                  <a:txBody>
                    <a:bodyPr/>
                    <a:lstStyle/>
                    <a:p>
                      <a:pPr algn="l"/>
                      <a:r>
                        <a:rPr lang="ru-RU" dirty="0" smtClean="0"/>
                        <a:t>Сложение </a:t>
                      </a:r>
                      <a:r>
                        <a:rPr lang="ru-RU" b="1" dirty="0" smtClean="0"/>
                        <a:t>(</a:t>
                      </a:r>
                      <a:r>
                        <a:rPr lang="en-US" b="1" dirty="0" smtClean="0"/>
                        <a:t>RU, EN)</a:t>
                      </a:r>
                      <a:endParaRPr lang="ru-RU" b="1" dirty="0"/>
                    </a:p>
                  </a:txBody>
                  <a:tcPr anchor="ctr"/>
                </a:tc>
                <a:tc>
                  <a:txBody>
                    <a:bodyPr/>
                    <a:lstStyle/>
                    <a:p>
                      <a:pPr marL="0" algn="ctr" defTabSz="914400" rtl="0" eaLnBrk="1" latinLnBrk="0" hangingPunct="1"/>
                      <a:r>
                        <a:rPr lang="ru-RU" sz="2800" b="1" kern="1200" dirty="0" smtClean="0">
                          <a:solidFill>
                            <a:srgbClr val="5D9140"/>
                          </a:solidFill>
                          <a:effectLst>
                            <a:outerShdw blurRad="38100" dist="38100" dir="2700000" algn="tl">
                              <a:srgbClr val="000000">
                                <a:alpha val="43137"/>
                              </a:srgbClr>
                            </a:outerShdw>
                          </a:effectLst>
                          <a:latin typeface="+mn-lt"/>
                          <a:ea typeface="+mn-ea"/>
                          <a:cs typeface="+mn-cs"/>
                        </a:rPr>
                        <a:t> </a:t>
                      </a:r>
                      <a:r>
                        <a:rPr lang="en-US" sz="2800" b="1" kern="1200" dirty="0" smtClean="0">
                          <a:solidFill>
                            <a:srgbClr val="5D9140"/>
                          </a:solidFill>
                          <a:effectLst>
                            <a:outerShdw blurRad="38100" dist="38100" dir="2700000" algn="tl">
                              <a:srgbClr val="000000">
                                <a:alpha val="43137"/>
                              </a:srgbClr>
                            </a:outerShdw>
                          </a:effectLst>
                          <a:latin typeface="+mn-lt"/>
                          <a:ea typeface="+mn-ea"/>
                          <a:cs typeface="+mn-cs"/>
                        </a:rPr>
                        <a:t>&gt;</a:t>
                      </a:r>
                      <a:endParaRPr lang="ru-RU" sz="2800" b="1" kern="1200" dirty="0">
                        <a:solidFill>
                          <a:srgbClr val="5D9140"/>
                        </a:solidFill>
                        <a:effectLst>
                          <a:outerShdw blurRad="38100" dist="38100" dir="2700000" algn="tl">
                            <a:srgbClr val="000000">
                              <a:alpha val="43137"/>
                            </a:srgbClr>
                          </a:outerShdw>
                        </a:effectLst>
                        <a:latin typeface="+mn-lt"/>
                        <a:ea typeface="+mn-ea"/>
                        <a:cs typeface="+mn-cs"/>
                      </a:endParaRPr>
                    </a:p>
                  </a:txBody>
                  <a:tcPr/>
                </a:tc>
                <a:tc>
                  <a:txBody>
                    <a:bodyPr/>
                    <a:lstStyle/>
                    <a:p>
                      <a:pPr marL="0" algn="l" defTabSz="914400" rtl="0" eaLnBrk="1" latinLnBrk="0" hangingPunct="1"/>
                      <a:r>
                        <a:rPr lang="ru-RU" sz="1800" kern="1200" dirty="0" smtClean="0">
                          <a:solidFill>
                            <a:schemeClr val="dk1"/>
                          </a:solidFill>
                          <a:latin typeface="+mn-lt"/>
                          <a:ea typeface="+mn-ea"/>
                          <a:cs typeface="+mn-cs"/>
                        </a:rPr>
                        <a:t>Больше </a:t>
                      </a:r>
                      <a:r>
                        <a:rPr lang="ru-RU" sz="1800" b="1" kern="1200" dirty="0" smtClean="0">
                          <a:solidFill>
                            <a:schemeClr val="dk1"/>
                          </a:solidFill>
                          <a:latin typeface="+mn-lt"/>
                          <a:ea typeface="+mn-ea"/>
                          <a:cs typeface="+mn-cs"/>
                        </a:rPr>
                        <a:t>(</a:t>
                      </a:r>
                      <a:r>
                        <a:rPr lang="en-US" sz="1800" b="1" kern="1200" dirty="0" smtClean="0">
                          <a:solidFill>
                            <a:schemeClr val="dk1"/>
                          </a:solidFill>
                          <a:latin typeface="+mn-lt"/>
                          <a:ea typeface="+mn-ea"/>
                          <a:cs typeface="+mn-cs"/>
                        </a:rPr>
                        <a:t>EN)</a:t>
                      </a:r>
                      <a:endParaRPr lang="ru-RU" sz="1800" b="1" kern="1200" dirty="0">
                        <a:solidFill>
                          <a:schemeClr val="dk1"/>
                        </a:solidFill>
                        <a:latin typeface="+mn-lt"/>
                        <a:ea typeface="+mn-ea"/>
                        <a:cs typeface="+mn-cs"/>
                      </a:endParaRPr>
                    </a:p>
                  </a:txBody>
                  <a:tcPr anchor="ctr"/>
                </a:tc>
                <a:tc rowSpan="2">
                  <a:txBody>
                    <a:bodyPr/>
                    <a:lstStyle/>
                    <a:p>
                      <a:pPr marL="0" algn="ctr" defTabSz="914400" rtl="0" eaLnBrk="1" latinLnBrk="0" hangingPunct="1"/>
                      <a:r>
                        <a:rPr lang="ru-RU" sz="2800" b="1" kern="1200" dirty="0" smtClean="0">
                          <a:solidFill>
                            <a:srgbClr val="5D9140"/>
                          </a:solidFill>
                          <a:effectLst>
                            <a:outerShdw blurRad="38100" dist="38100" dir="2700000" algn="tl">
                              <a:srgbClr val="000000">
                                <a:alpha val="43137"/>
                              </a:srgbClr>
                            </a:outerShdw>
                          </a:effectLst>
                          <a:latin typeface="+mn-lt"/>
                          <a:ea typeface="+mn-ea"/>
                          <a:cs typeface="+mn-cs"/>
                        </a:rPr>
                        <a:t>(</a:t>
                      </a:r>
                      <a:r>
                        <a:rPr lang="en-US" sz="2800" b="1" kern="1200" dirty="0" smtClean="0">
                          <a:solidFill>
                            <a:srgbClr val="5D9140"/>
                          </a:solidFill>
                          <a:effectLst>
                            <a:outerShdw blurRad="38100" dist="38100" dir="2700000" algn="tl">
                              <a:srgbClr val="000000">
                                <a:alpha val="43137"/>
                              </a:srgbClr>
                            </a:outerShdw>
                          </a:effectLst>
                          <a:latin typeface="+mn-lt"/>
                          <a:ea typeface="+mn-ea"/>
                          <a:cs typeface="+mn-cs"/>
                        </a:rPr>
                        <a:t> </a:t>
                      </a:r>
                      <a:r>
                        <a:rPr lang="ru-RU" sz="2800" b="1" kern="1200" dirty="0" smtClean="0">
                          <a:solidFill>
                            <a:srgbClr val="5D9140"/>
                          </a:solidFill>
                          <a:effectLst>
                            <a:outerShdw blurRad="38100" dist="38100" dir="2700000" algn="tl">
                              <a:srgbClr val="000000">
                                <a:alpha val="43137"/>
                              </a:srgbClr>
                            </a:outerShdw>
                          </a:effectLst>
                          <a:latin typeface="+mn-lt"/>
                          <a:ea typeface="+mn-ea"/>
                          <a:cs typeface="+mn-cs"/>
                        </a:rPr>
                        <a:t>)</a:t>
                      </a:r>
                      <a:endParaRPr lang="ru-RU" sz="2800" b="1" kern="1200" dirty="0">
                        <a:solidFill>
                          <a:srgbClr val="5D9140"/>
                        </a:solidFill>
                        <a:effectLst>
                          <a:outerShdw blurRad="38100" dist="38100" dir="2700000" algn="tl">
                            <a:srgbClr val="000000">
                              <a:alpha val="43137"/>
                            </a:srgbClr>
                          </a:outerShdw>
                        </a:effectLst>
                        <a:latin typeface="+mn-lt"/>
                        <a:ea typeface="+mn-ea"/>
                        <a:cs typeface="+mn-cs"/>
                      </a:endParaRPr>
                    </a:p>
                  </a:txBody>
                  <a:tcPr anchor="ctr"/>
                </a:tc>
                <a:tc rowSpan="2">
                  <a:txBody>
                    <a:bodyPr/>
                    <a:lstStyle/>
                    <a:p>
                      <a:r>
                        <a:rPr lang="ru-RU" dirty="0" smtClean="0"/>
                        <a:t>приоритетные</a:t>
                      </a:r>
                      <a:r>
                        <a:rPr lang="ru-RU" baseline="0" dirty="0" smtClean="0"/>
                        <a:t> действия</a:t>
                      </a:r>
                      <a:r>
                        <a:rPr lang="en-US" baseline="0" dirty="0" smtClean="0"/>
                        <a:t> </a:t>
                      </a:r>
                      <a:r>
                        <a:rPr lang="ru-RU" b="1" dirty="0" smtClean="0"/>
                        <a:t>(</a:t>
                      </a:r>
                      <a:r>
                        <a:rPr lang="en-US" b="1" dirty="0" smtClean="0"/>
                        <a:t>RU, EN)</a:t>
                      </a:r>
                      <a:endParaRPr lang="ru-RU" dirty="0"/>
                    </a:p>
                  </a:txBody>
                  <a:tcPr anchor="ctr"/>
                </a:tc>
                <a:extLst>
                  <a:ext uri="{0D108BD9-81ED-4DB2-BD59-A6C34878D82A}">
                    <a16:rowId xmlns:a16="http://schemas.microsoft.com/office/drawing/2014/main" xmlns="" val="1535364845"/>
                  </a:ext>
                </a:extLst>
              </a:tr>
              <a:tr h="641349">
                <a:tc>
                  <a:txBody>
                    <a:bodyPr/>
                    <a:lstStyle/>
                    <a:p>
                      <a:pPr algn="ctr"/>
                      <a:r>
                        <a:rPr lang="ru-RU" sz="2800" b="1" dirty="0" smtClean="0">
                          <a:solidFill>
                            <a:srgbClr val="5D9140"/>
                          </a:solidFill>
                          <a:effectLst>
                            <a:outerShdw blurRad="38100" dist="38100" dir="2700000" algn="tl">
                              <a:srgbClr val="000000">
                                <a:alpha val="43137"/>
                              </a:srgbClr>
                            </a:outerShdw>
                          </a:effectLst>
                        </a:rPr>
                        <a:t>-</a:t>
                      </a:r>
                      <a:endParaRPr lang="ru-RU" sz="2800" b="1" dirty="0">
                        <a:solidFill>
                          <a:srgbClr val="5D9140"/>
                        </a:solidFill>
                        <a:effectLst>
                          <a:outerShdw blurRad="38100" dist="38100" dir="2700000" algn="tl">
                            <a:srgbClr val="000000">
                              <a:alpha val="43137"/>
                            </a:srgbClr>
                          </a:outerShdw>
                        </a:effectLs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Вычитание</a:t>
                      </a:r>
                      <a:r>
                        <a:rPr lang="en-US" dirty="0" smtClean="0"/>
                        <a:t> </a:t>
                      </a:r>
                      <a:r>
                        <a:rPr lang="ru-RU" b="1" dirty="0" smtClean="0"/>
                        <a:t>(</a:t>
                      </a:r>
                      <a:r>
                        <a:rPr lang="en-US" b="1" dirty="0" smtClean="0"/>
                        <a:t>RU, EN)</a:t>
                      </a:r>
                      <a:endParaRPr lang="ru-RU" b="1" dirty="0" smtClean="0"/>
                    </a:p>
                    <a:p>
                      <a:pPr algn="l"/>
                      <a:endParaRPr lang="ru-RU" dirty="0"/>
                    </a:p>
                  </a:txBody>
                  <a:tcPr anchor="ctr"/>
                </a:tc>
                <a:tc>
                  <a:txBody>
                    <a:bodyPr/>
                    <a:lstStyle/>
                    <a:p>
                      <a:pPr marL="0" algn="ctr" defTabSz="914400" rtl="0" eaLnBrk="1" latinLnBrk="0" hangingPunct="1"/>
                      <a:r>
                        <a:rPr lang="en-US" sz="2800" b="1" kern="1200" dirty="0" smtClean="0">
                          <a:solidFill>
                            <a:srgbClr val="5D9140"/>
                          </a:solidFill>
                          <a:effectLst>
                            <a:outerShdw blurRad="38100" dist="38100" dir="2700000" algn="tl">
                              <a:srgbClr val="000000">
                                <a:alpha val="43137"/>
                              </a:srgbClr>
                            </a:outerShdw>
                          </a:effectLst>
                          <a:latin typeface="+mn-lt"/>
                          <a:ea typeface="+mn-ea"/>
                          <a:cs typeface="+mn-cs"/>
                        </a:rPr>
                        <a:t>&gt;=</a:t>
                      </a:r>
                      <a:endParaRPr lang="ru-RU" sz="2800" b="1" kern="1200" dirty="0">
                        <a:solidFill>
                          <a:srgbClr val="5D9140"/>
                        </a:solidFill>
                        <a:effectLst>
                          <a:outerShdw blurRad="38100" dist="38100" dir="2700000" algn="tl">
                            <a:srgbClr val="000000">
                              <a:alpha val="43137"/>
                            </a:srgbClr>
                          </a:outerShdw>
                        </a:effectLst>
                        <a:latin typeface="+mn-lt"/>
                        <a:ea typeface="+mn-ea"/>
                        <a:cs typeface="+mn-cs"/>
                      </a:endParaRPr>
                    </a:p>
                  </a:txBody>
                  <a:tcPr/>
                </a:tc>
                <a:tc>
                  <a:txBody>
                    <a:bodyPr/>
                    <a:lstStyle/>
                    <a:p>
                      <a:pPr marL="0" algn="l" defTabSz="914400" rtl="0" eaLnBrk="1" latinLnBrk="0" hangingPunct="1"/>
                      <a:r>
                        <a:rPr lang="ru-RU" sz="1800" kern="1200" dirty="0" smtClean="0">
                          <a:solidFill>
                            <a:schemeClr val="dk1"/>
                          </a:solidFill>
                          <a:latin typeface="+mn-lt"/>
                          <a:ea typeface="+mn-ea"/>
                          <a:cs typeface="+mn-cs"/>
                        </a:rPr>
                        <a:t>Больше и равно</a:t>
                      </a:r>
                      <a:r>
                        <a:rPr lang="en-US" sz="1800" kern="1200" dirty="0" smtClean="0">
                          <a:solidFill>
                            <a:schemeClr val="dk1"/>
                          </a:solidFill>
                          <a:latin typeface="+mn-lt"/>
                          <a:ea typeface="+mn-ea"/>
                          <a:cs typeface="+mn-cs"/>
                        </a:rPr>
                        <a:t> </a:t>
                      </a:r>
                      <a:r>
                        <a:rPr lang="ru-RU" sz="1800" b="1" kern="1200" dirty="0" smtClean="0">
                          <a:solidFill>
                            <a:schemeClr val="dk1"/>
                          </a:solidFill>
                          <a:latin typeface="+mn-lt"/>
                          <a:ea typeface="+mn-ea"/>
                          <a:cs typeface="+mn-cs"/>
                        </a:rPr>
                        <a:t>(</a:t>
                      </a:r>
                      <a:r>
                        <a:rPr lang="en-US" sz="1800" b="1" kern="1200" dirty="0" smtClean="0">
                          <a:solidFill>
                            <a:schemeClr val="dk1"/>
                          </a:solidFill>
                          <a:latin typeface="+mn-lt"/>
                          <a:ea typeface="+mn-ea"/>
                          <a:cs typeface="+mn-cs"/>
                        </a:rPr>
                        <a:t>EN)</a:t>
                      </a:r>
                      <a:endParaRPr lang="ru-RU" sz="1800" kern="1200" dirty="0">
                        <a:solidFill>
                          <a:schemeClr val="dk1"/>
                        </a:solidFill>
                        <a:latin typeface="+mn-lt"/>
                        <a:ea typeface="+mn-ea"/>
                        <a:cs typeface="+mn-cs"/>
                      </a:endParaRPr>
                    </a:p>
                  </a:txBody>
                  <a:tcPr anchor="ctr"/>
                </a:tc>
                <a:tc vMerge="1">
                  <a:txBody>
                    <a:bodyPr/>
                    <a:lstStyle/>
                    <a:p>
                      <a:endParaRPr lang="ru-RU" dirty="0"/>
                    </a:p>
                  </a:txBody>
                  <a:tcPr/>
                </a:tc>
                <a:tc vMerge="1">
                  <a:txBody>
                    <a:bodyPr/>
                    <a:lstStyle/>
                    <a:p>
                      <a:endParaRPr lang="ru-RU" dirty="0"/>
                    </a:p>
                  </a:txBody>
                  <a:tcPr/>
                </a:tc>
                <a:extLst>
                  <a:ext uri="{0D108BD9-81ED-4DB2-BD59-A6C34878D82A}">
                    <a16:rowId xmlns:a16="http://schemas.microsoft.com/office/drawing/2014/main" xmlns="" val="4072885595"/>
                  </a:ext>
                </a:extLst>
              </a:tr>
              <a:tr h="641349">
                <a:tc>
                  <a:txBody>
                    <a:bodyPr/>
                    <a:lstStyle/>
                    <a:p>
                      <a:pPr algn="ctr"/>
                      <a:r>
                        <a:rPr lang="ru-RU" sz="2800" b="1" dirty="0" smtClean="0">
                          <a:solidFill>
                            <a:srgbClr val="5D9140"/>
                          </a:solidFill>
                          <a:effectLst>
                            <a:outerShdw blurRad="38100" dist="38100" dir="2700000" algn="tl">
                              <a:srgbClr val="000000">
                                <a:alpha val="43137"/>
                              </a:srgbClr>
                            </a:outerShdw>
                          </a:effectLst>
                        </a:rPr>
                        <a:t>*</a:t>
                      </a:r>
                      <a:endParaRPr lang="ru-RU" sz="2800" b="1" dirty="0">
                        <a:solidFill>
                          <a:srgbClr val="5D9140"/>
                        </a:solidFill>
                        <a:effectLst>
                          <a:outerShdw blurRad="38100" dist="38100" dir="2700000" algn="tl">
                            <a:srgbClr val="000000">
                              <a:alpha val="43137"/>
                            </a:srgbClr>
                          </a:outerShdw>
                        </a:effectLs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Умножение</a:t>
                      </a:r>
                      <a:r>
                        <a:rPr lang="ru-RU" b="1" dirty="0" smtClean="0"/>
                        <a:t>(</a:t>
                      </a:r>
                      <a:r>
                        <a:rPr lang="en-US" b="1" dirty="0" smtClean="0"/>
                        <a:t>RU, EN)</a:t>
                      </a:r>
                      <a:endParaRPr lang="ru-RU" b="1" dirty="0" smtClean="0"/>
                    </a:p>
                    <a:p>
                      <a:pPr algn="l"/>
                      <a:endParaRPr lang="ru-RU" dirty="0"/>
                    </a:p>
                  </a:txBody>
                  <a:tcPr anchor="ctr"/>
                </a:tc>
                <a:tc>
                  <a:txBody>
                    <a:bodyPr/>
                    <a:lstStyle/>
                    <a:p>
                      <a:pPr marL="0" algn="ctr" defTabSz="914400" rtl="0" eaLnBrk="1" latinLnBrk="0" hangingPunct="1"/>
                      <a:r>
                        <a:rPr lang="en-US" sz="2800" b="1" kern="1200" dirty="0" smtClean="0">
                          <a:solidFill>
                            <a:srgbClr val="5D9140"/>
                          </a:solidFill>
                          <a:effectLst>
                            <a:outerShdw blurRad="38100" dist="38100" dir="2700000" algn="tl">
                              <a:srgbClr val="000000">
                                <a:alpha val="43137"/>
                              </a:srgbClr>
                            </a:outerShdw>
                          </a:effectLst>
                          <a:latin typeface="+mn-lt"/>
                          <a:ea typeface="+mn-ea"/>
                          <a:cs typeface="+mn-cs"/>
                        </a:rPr>
                        <a:t>&lt;</a:t>
                      </a:r>
                      <a:endParaRPr lang="ru-RU" sz="2800" b="1" kern="1200" dirty="0">
                        <a:solidFill>
                          <a:srgbClr val="5D9140"/>
                        </a:solidFill>
                        <a:effectLst>
                          <a:outerShdw blurRad="38100" dist="38100" dir="2700000" algn="tl">
                            <a:srgbClr val="000000">
                              <a:alpha val="43137"/>
                            </a:srgbClr>
                          </a:outerShdw>
                        </a:effectLst>
                        <a:latin typeface="+mn-lt"/>
                        <a:ea typeface="+mn-ea"/>
                        <a:cs typeface="+mn-cs"/>
                      </a:endParaRPr>
                    </a:p>
                  </a:txBody>
                  <a:tcPr/>
                </a:tc>
                <a:tc>
                  <a:txBody>
                    <a:bodyPr/>
                    <a:lstStyle/>
                    <a:p>
                      <a:pPr marL="0" algn="l" defTabSz="914400" rtl="0" eaLnBrk="1" latinLnBrk="0" hangingPunct="1"/>
                      <a:r>
                        <a:rPr lang="ru-RU" sz="1800" kern="1200" dirty="0" smtClean="0">
                          <a:solidFill>
                            <a:schemeClr val="dk1"/>
                          </a:solidFill>
                          <a:latin typeface="+mn-lt"/>
                          <a:ea typeface="+mn-ea"/>
                          <a:cs typeface="+mn-cs"/>
                        </a:rPr>
                        <a:t>Меньше</a:t>
                      </a:r>
                      <a:r>
                        <a:rPr lang="en-US" sz="1800" kern="1200" dirty="0" smtClean="0">
                          <a:solidFill>
                            <a:schemeClr val="dk1"/>
                          </a:solidFill>
                          <a:latin typeface="+mn-lt"/>
                          <a:ea typeface="+mn-ea"/>
                          <a:cs typeface="+mn-cs"/>
                        </a:rPr>
                        <a:t> </a:t>
                      </a:r>
                      <a:r>
                        <a:rPr lang="ru-RU" sz="1800" b="1" kern="1200" dirty="0" smtClean="0">
                          <a:solidFill>
                            <a:schemeClr val="dk1"/>
                          </a:solidFill>
                          <a:latin typeface="+mn-lt"/>
                          <a:ea typeface="+mn-ea"/>
                          <a:cs typeface="+mn-cs"/>
                        </a:rPr>
                        <a:t>(</a:t>
                      </a:r>
                      <a:r>
                        <a:rPr lang="en-US" sz="1800" b="1" kern="1200" dirty="0" smtClean="0">
                          <a:solidFill>
                            <a:schemeClr val="dk1"/>
                          </a:solidFill>
                          <a:latin typeface="+mn-lt"/>
                          <a:ea typeface="+mn-ea"/>
                          <a:cs typeface="+mn-cs"/>
                        </a:rPr>
                        <a:t>EN)</a:t>
                      </a:r>
                      <a:endParaRPr lang="ru-RU" sz="1800" kern="1200" dirty="0">
                        <a:solidFill>
                          <a:schemeClr val="dk1"/>
                        </a:solidFill>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ru-RU" sz="2800" b="1" kern="1200" dirty="0" smtClean="0">
                          <a:solidFill>
                            <a:srgbClr val="5D9140"/>
                          </a:solidFill>
                          <a:effectLst>
                            <a:outerShdw blurRad="38100" dist="38100" dir="2700000" algn="tl">
                              <a:srgbClr val="000000">
                                <a:alpha val="43137"/>
                              </a:srgbClr>
                            </a:outerShdw>
                          </a:effectLst>
                          <a:latin typeface="+mn-lt"/>
                          <a:ea typeface="+mn-ea"/>
                          <a:cs typeface="+mn-cs"/>
                        </a:rPr>
                        <a:t>=</a:t>
                      </a:r>
                      <a:endParaRPr lang="ru-RU" sz="2800" b="1" kern="1200" dirty="0">
                        <a:solidFill>
                          <a:srgbClr val="5D9140"/>
                        </a:solidFill>
                        <a:effectLst>
                          <a:outerShdw blurRad="38100" dist="38100" dir="2700000" algn="tl">
                            <a:srgbClr val="000000">
                              <a:alpha val="43137"/>
                            </a:srgbClr>
                          </a:outerShdw>
                        </a:effectLst>
                        <a:latin typeface="+mn-lt"/>
                        <a:ea typeface="+mn-ea"/>
                        <a:cs typeface="+mn-cs"/>
                      </a:endParaRPr>
                    </a:p>
                  </a:txBody>
                  <a:tcPr/>
                </a:tc>
                <a:tc>
                  <a:txBody>
                    <a:bodyPr/>
                    <a:lstStyle/>
                    <a:p>
                      <a:r>
                        <a:rPr lang="ru-RU" dirty="0" smtClean="0"/>
                        <a:t>знак равенства</a:t>
                      </a:r>
                      <a:r>
                        <a:rPr lang="en-US" dirty="0" smtClean="0"/>
                        <a:t> </a:t>
                      </a:r>
                      <a:r>
                        <a:rPr lang="ru-RU" b="1" dirty="0" smtClean="0"/>
                        <a:t>(</a:t>
                      </a:r>
                      <a:r>
                        <a:rPr lang="en-US" b="1" dirty="0" smtClean="0"/>
                        <a:t>RU, EN)</a:t>
                      </a:r>
                      <a:endParaRPr lang="ru-RU" dirty="0"/>
                    </a:p>
                  </a:txBody>
                  <a:tcPr anchor="ctr"/>
                </a:tc>
                <a:extLst>
                  <a:ext uri="{0D108BD9-81ED-4DB2-BD59-A6C34878D82A}">
                    <a16:rowId xmlns:a16="http://schemas.microsoft.com/office/drawing/2014/main" xmlns="" val="3415384385"/>
                  </a:ext>
                </a:extLst>
              </a:tr>
              <a:tr h="670416">
                <a:tc>
                  <a:txBody>
                    <a:bodyPr/>
                    <a:lstStyle/>
                    <a:p>
                      <a:pPr algn="ctr"/>
                      <a:r>
                        <a:rPr lang="ru-RU" sz="2800" b="1" dirty="0" smtClean="0">
                          <a:solidFill>
                            <a:srgbClr val="5D9140"/>
                          </a:solidFill>
                          <a:effectLst>
                            <a:outerShdw blurRad="38100" dist="38100" dir="2700000" algn="tl">
                              <a:srgbClr val="000000">
                                <a:alpha val="43137"/>
                              </a:srgbClr>
                            </a:outerShdw>
                          </a:effectLst>
                        </a:rPr>
                        <a:t>/</a:t>
                      </a:r>
                      <a:endParaRPr lang="ru-RU" sz="2800" b="1" dirty="0">
                        <a:solidFill>
                          <a:srgbClr val="5D9140"/>
                        </a:solidFill>
                        <a:effectLst>
                          <a:outerShdw blurRad="38100" dist="38100" dir="2700000" algn="tl">
                            <a:srgbClr val="000000">
                              <a:alpha val="43137"/>
                            </a:srgbClr>
                          </a:outerShdw>
                        </a:effectLs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Деление</a:t>
                      </a:r>
                      <a:r>
                        <a:rPr lang="ru-RU" b="1" dirty="0" smtClean="0"/>
                        <a:t>(</a:t>
                      </a:r>
                      <a:r>
                        <a:rPr lang="en-US" b="1" dirty="0" smtClean="0"/>
                        <a:t>RU, EN)</a:t>
                      </a:r>
                      <a:endParaRPr lang="ru-RU" b="1" dirty="0" smtClean="0"/>
                    </a:p>
                    <a:p>
                      <a:pPr algn="l"/>
                      <a:endParaRPr lang="ru-RU" dirty="0"/>
                    </a:p>
                  </a:txBody>
                  <a:tcPr anchor="b"/>
                </a:tc>
                <a:tc>
                  <a:txBody>
                    <a:bodyPr/>
                    <a:lstStyle/>
                    <a:p>
                      <a:pPr marL="0" algn="ctr" defTabSz="914400" rtl="0" eaLnBrk="1" latinLnBrk="0" hangingPunct="1"/>
                      <a:r>
                        <a:rPr lang="en-US" sz="2800" b="1" kern="1200" dirty="0" smtClean="0">
                          <a:solidFill>
                            <a:srgbClr val="5D9140"/>
                          </a:solidFill>
                          <a:effectLst>
                            <a:outerShdw blurRad="38100" dist="38100" dir="2700000" algn="tl">
                              <a:srgbClr val="000000">
                                <a:alpha val="43137"/>
                              </a:srgbClr>
                            </a:outerShdw>
                          </a:effectLst>
                          <a:latin typeface="+mn-lt"/>
                          <a:ea typeface="+mn-ea"/>
                          <a:cs typeface="+mn-cs"/>
                        </a:rPr>
                        <a:t>&lt;=</a:t>
                      </a:r>
                      <a:endParaRPr lang="ru-RU" sz="2800" b="1" kern="1200" dirty="0">
                        <a:solidFill>
                          <a:srgbClr val="5D9140"/>
                        </a:solidFill>
                        <a:effectLst>
                          <a:outerShdw blurRad="38100" dist="38100" dir="2700000" algn="tl">
                            <a:srgbClr val="000000">
                              <a:alpha val="43137"/>
                            </a:srgbClr>
                          </a:outerShdw>
                        </a:effectLst>
                        <a:latin typeface="+mn-lt"/>
                        <a:ea typeface="+mn-ea"/>
                        <a:cs typeface="+mn-cs"/>
                      </a:endParaRPr>
                    </a:p>
                  </a:txBody>
                  <a:tcPr/>
                </a:tc>
                <a:tc>
                  <a:txBody>
                    <a:bodyPr/>
                    <a:lstStyle/>
                    <a:p>
                      <a:pPr marL="0" algn="l" defTabSz="914400" rtl="0" eaLnBrk="1" latinLnBrk="0" hangingPunct="1"/>
                      <a:r>
                        <a:rPr lang="ru-RU" sz="1800" kern="1200" dirty="0" smtClean="0">
                          <a:solidFill>
                            <a:schemeClr val="dk1"/>
                          </a:solidFill>
                          <a:latin typeface="+mn-lt"/>
                          <a:ea typeface="+mn-ea"/>
                          <a:cs typeface="+mn-cs"/>
                        </a:rPr>
                        <a:t>Меньше и равно</a:t>
                      </a:r>
                      <a:r>
                        <a:rPr lang="en-US" sz="1800" kern="1200" dirty="0" smtClean="0">
                          <a:solidFill>
                            <a:schemeClr val="dk1"/>
                          </a:solidFill>
                          <a:latin typeface="+mn-lt"/>
                          <a:ea typeface="+mn-ea"/>
                          <a:cs typeface="+mn-cs"/>
                        </a:rPr>
                        <a:t> </a:t>
                      </a:r>
                      <a:r>
                        <a:rPr lang="ru-RU" sz="1800" b="1" kern="1200" dirty="0" smtClean="0">
                          <a:solidFill>
                            <a:schemeClr val="dk1"/>
                          </a:solidFill>
                          <a:latin typeface="+mn-lt"/>
                          <a:ea typeface="+mn-ea"/>
                          <a:cs typeface="+mn-cs"/>
                        </a:rPr>
                        <a:t>(</a:t>
                      </a:r>
                      <a:r>
                        <a:rPr lang="en-US" sz="1800" b="1" kern="1200" dirty="0" smtClean="0">
                          <a:solidFill>
                            <a:schemeClr val="dk1"/>
                          </a:solidFill>
                          <a:latin typeface="+mn-lt"/>
                          <a:ea typeface="+mn-ea"/>
                          <a:cs typeface="+mn-cs"/>
                        </a:rPr>
                        <a:t>EN)</a:t>
                      </a:r>
                      <a:endParaRPr lang="ru-RU" sz="1800" kern="1200" dirty="0">
                        <a:solidFill>
                          <a:schemeClr val="dk1"/>
                        </a:solidFill>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kern="1200" dirty="0" smtClean="0">
                          <a:solidFill>
                            <a:srgbClr val="5D9140"/>
                          </a:solidFill>
                          <a:effectLst>
                            <a:outerShdw blurRad="38100" dist="38100" dir="2700000" algn="tl">
                              <a:srgbClr val="000000">
                                <a:alpha val="43137"/>
                              </a:srgbClr>
                            </a:outerShdw>
                          </a:effectLst>
                          <a:latin typeface="+mn-lt"/>
                          <a:ea typeface="+mn-ea"/>
                          <a:cs typeface="+mn-cs"/>
                        </a:rPr>
                        <a:t>&amp;</a:t>
                      </a:r>
                      <a:endParaRPr lang="ru-RU" sz="2800" b="1" kern="1200" dirty="0">
                        <a:solidFill>
                          <a:srgbClr val="5D9140"/>
                        </a:solidFill>
                        <a:effectLst>
                          <a:outerShdw blurRad="38100" dist="38100" dir="2700000" algn="tl">
                            <a:srgbClr val="000000">
                              <a:alpha val="43137"/>
                            </a:srgbClr>
                          </a:outerShdw>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объединение</a:t>
                      </a:r>
                      <a:r>
                        <a:rPr lang="ru-RU" baseline="0" dirty="0" smtClean="0"/>
                        <a:t> текстовых строк</a:t>
                      </a:r>
                      <a:r>
                        <a:rPr lang="en-US" baseline="0" dirty="0" smtClean="0"/>
                        <a:t> </a:t>
                      </a:r>
                      <a:r>
                        <a:rPr lang="ru-RU" sz="1800" b="1" kern="1200" dirty="0" smtClean="0">
                          <a:solidFill>
                            <a:schemeClr val="dk1"/>
                          </a:solidFill>
                          <a:latin typeface="+mn-lt"/>
                          <a:ea typeface="+mn-ea"/>
                          <a:cs typeface="+mn-cs"/>
                        </a:rPr>
                        <a:t>(</a:t>
                      </a:r>
                      <a:r>
                        <a:rPr lang="en-US" sz="1800" b="1" kern="1200" dirty="0" smtClean="0">
                          <a:solidFill>
                            <a:schemeClr val="dk1"/>
                          </a:solidFill>
                          <a:latin typeface="+mn-lt"/>
                          <a:ea typeface="+mn-ea"/>
                          <a:cs typeface="+mn-cs"/>
                        </a:rPr>
                        <a:t>EN)</a:t>
                      </a:r>
                      <a:endParaRPr lang="ru-RU" sz="1800" kern="1200" dirty="0" smtClean="0">
                        <a:solidFill>
                          <a:schemeClr val="dk1"/>
                        </a:solidFill>
                        <a:latin typeface="+mn-lt"/>
                        <a:ea typeface="+mn-ea"/>
                        <a:cs typeface="+mn-cs"/>
                      </a:endParaRPr>
                    </a:p>
                  </a:txBody>
                  <a:tcPr anchor="ctr"/>
                </a:tc>
                <a:extLst>
                  <a:ext uri="{0D108BD9-81ED-4DB2-BD59-A6C34878D82A}">
                    <a16:rowId xmlns:a16="http://schemas.microsoft.com/office/drawing/2014/main" xmlns="" val="2734887617"/>
                  </a:ext>
                </a:extLst>
              </a:tr>
              <a:tr h="1191077">
                <a:tc>
                  <a:txBody>
                    <a:bodyPr/>
                    <a:lstStyle/>
                    <a:p>
                      <a:pPr algn="ctr"/>
                      <a:r>
                        <a:rPr lang="en-US" sz="2800" b="1" dirty="0" smtClean="0">
                          <a:solidFill>
                            <a:srgbClr val="5D9140"/>
                          </a:solidFill>
                          <a:effectLst>
                            <a:outerShdw blurRad="38100" dist="38100" dir="2700000" algn="tl">
                              <a:srgbClr val="000000">
                                <a:alpha val="43137"/>
                              </a:srgbClr>
                            </a:outerShdw>
                          </a:effectLst>
                        </a:rPr>
                        <a:t>^</a:t>
                      </a:r>
                      <a:endParaRPr lang="ru-RU" sz="2800" b="1" dirty="0">
                        <a:solidFill>
                          <a:srgbClr val="5D9140"/>
                        </a:solidFill>
                        <a:effectLst>
                          <a:outerShdw blurRad="38100" dist="38100" dir="2700000" algn="tl">
                            <a:srgbClr val="000000">
                              <a:alpha val="43137"/>
                            </a:srgbClr>
                          </a:outerShdw>
                        </a:effectLst>
                      </a:endParaRPr>
                    </a:p>
                  </a:txBody>
                  <a:tcPr anchor="ctr"/>
                </a:tc>
                <a:tc>
                  <a:txBody>
                    <a:bodyPr/>
                    <a:lstStyle/>
                    <a:p>
                      <a:pPr algn="l"/>
                      <a:r>
                        <a:rPr lang="ru-RU" dirty="0" smtClean="0"/>
                        <a:t>Возведение в степень</a:t>
                      </a:r>
                      <a:r>
                        <a:rPr lang="en-US" dirty="0" smtClean="0"/>
                        <a:t> </a:t>
                      </a:r>
                      <a:r>
                        <a:rPr lang="en-US" b="1" dirty="0" smtClean="0"/>
                        <a:t>(EN)</a:t>
                      </a:r>
                      <a:endParaRPr lang="ru-RU" b="1" dirty="0"/>
                    </a:p>
                  </a:txBody>
                  <a:tcPr anchor="ctr"/>
                </a:tc>
                <a:tc>
                  <a:txBody>
                    <a:bodyPr/>
                    <a:lstStyle/>
                    <a:p>
                      <a:pPr marL="0" algn="ctr" defTabSz="914400" rtl="0" eaLnBrk="1" latinLnBrk="0" hangingPunct="1"/>
                      <a:r>
                        <a:rPr lang="en-US" sz="2800" b="1" kern="1200" dirty="0" smtClean="0">
                          <a:solidFill>
                            <a:srgbClr val="5D9140"/>
                          </a:solidFill>
                          <a:effectLst>
                            <a:outerShdw blurRad="38100" dist="38100" dir="2700000" algn="tl">
                              <a:srgbClr val="000000">
                                <a:alpha val="43137"/>
                              </a:srgbClr>
                            </a:outerShdw>
                          </a:effectLst>
                          <a:latin typeface="+mn-lt"/>
                          <a:ea typeface="+mn-ea"/>
                          <a:cs typeface="+mn-cs"/>
                        </a:rPr>
                        <a:t>&lt;&gt;</a:t>
                      </a:r>
                      <a:endParaRPr lang="ru-RU" sz="2800" b="1" kern="1200" dirty="0">
                        <a:solidFill>
                          <a:srgbClr val="5D9140"/>
                        </a:solidFill>
                        <a:effectLst>
                          <a:outerShdw blurRad="38100" dist="38100" dir="2700000" algn="tl">
                            <a:srgbClr val="000000">
                              <a:alpha val="43137"/>
                            </a:srgbClr>
                          </a:outerShdw>
                        </a:effectLst>
                        <a:latin typeface="+mn-lt"/>
                        <a:ea typeface="+mn-ea"/>
                        <a:cs typeface="+mn-cs"/>
                      </a:endParaRPr>
                    </a:p>
                  </a:txBody>
                  <a:tcPr/>
                </a:tc>
                <a:tc>
                  <a:txBody>
                    <a:bodyPr/>
                    <a:lstStyle/>
                    <a:p>
                      <a:pPr marL="0" algn="l" defTabSz="914400" rtl="0" eaLnBrk="1" latinLnBrk="0" hangingPunct="1"/>
                      <a:r>
                        <a:rPr lang="ru-RU" sz="1800" kern="1200" dirty="0" smtClean="0">
                          <a:solidFill>
                            <a:schemeClr val="dk1"/>
                          </a:solidFill>
                          <a:latin typeface="+mn-lt"/>
                          <a:ea typeface="+mn-ea"/>
                          <a:cs typeface="+mn-cs"/>
                        </a:rPr>
                        <a:t>Не равно</a:t>
                      </a:r>
                      <a:r>
                        <a:rPr lang="en-US" sz="1800" kern="1200" dirty="0" smtClean="0">
                          <a:solidFill>
                            <a:schemeClr val="dk1"/>
                          </a:solidFill>
                          <a:latin typeface="+mn-lt"/>
                          <a:ea typeface="+mn-ea"/>
                          <a:cs typeface="+mn-cs"/>
                        </a:rPr>
                        <a:t> </a:t>
                      </a:r>
                      <a:r>
                        <a:rPr lang="ru-RU" sz="1800" b="1" kern="1200" dirty="0" smtClean="0">
                          <a:solidFill>
                            <a:schemeClr val="dk1"/>
                          </a:solidFill>
                          <a:latin typeface="+mn-lt"/>
                          <a:ea typeface="+mn-ea"/>
                          <a:cs typeface="+mn-cs"/>
                        </a:rPr>
                        <a:t>(</a:t>
                      </a:r>
                      <a:r>
                        <a:rPr lang="en-US" sz="1800" b="1" kern="1200" dirty="0" smtClean="0">
                          <a:solidFill>
                            <a:schemeClr val="dk1"/>
                          </a:solidFill>
                          <a:latin typeface="+mn-lt"/>
                          <a:ea typeface="+mn-ea"/>
                          <a:cs typeface="+mn-cs"/>
                        </a:rPr>
                        <a:t>EN)</a:t>
                      </a:r>
                      <a:endParaRPr lang="ru-RU" sz="1800" kern="1200" dirty="0">
                        <a:solidFill>
                          <a:schemeClr val="dk1"/>
                        </a:solidFill>
                        <a:latin typeface="+mn-lt"/>
                        <a:ea typeface="+mn-ea"/>
                        <a:cs typeface="+mn-cs"/>
                      </a:endParaRPr>
                    </a:p>
                  </a:txBody>
                  <a:tcPr anchor="ctr"/>
                </a:tc>
                <a:tc>
                  <a:txBody>
                    <a:bodyPr/>
                    <a:lstStyle/>
                    <a:p>
                      <a:pPr marL="0" algn="ctr" defTabSz="914400" rtl="0" eaLnBrk="1" latinLnBrk="0" hangingPunct="1"/>
                      <a:r>
                        <a:rPr lang="en-US" sz="2800" b="1" kern="1200" dirty="0" smtClean="0">
                          <a:solidFill>
                            <a:srgbClr val="5D9140"/>
                          </a:solidFill>
                          <a:effectLst>
                            <a:outerShdw blurRad="38100" dist="38100" dir="2700000" algn="tl">
                              <a:srgbClr val="000000">
                                <a:alpha val="43137"/>
                              </a:srgbClr>
                            </a:outerShdw>
                          </a:effectLst>
                          <a:latin typeface="+mn-lt"/>
                          <a:ea typeface="+mn-ea"/>
                          <a:cs typeface="+mn-cs"/>
                        </a:rPr>
                        <a:t>{ }</a:t>
                      </a:r>
                      <a:endParaRPr lang="ru-RU" sz="2800" b="1" kern="1200" dirty="0">
                        <a:solidFill>
                          <a:srgbClr val="5D9140"/>
                        </a:solidFill>
                        <a:effectLst>
                          <a:outerShdw blurRad="38100" dist="38100" dir="2700000" algn="tl">
                            <a:srgbClr val="000000">
                              <a:alpha val="43137"/>
                            </a:srgbClr>
                          </a:outerShdw>
                        </a:effectLst>
                        <a:latin typeface="+mn-lt"/>
                        <a:ea typeface="+mn-ea"/>
                        <a:cs typeface="+mn-cs"/>
                      </a:endParaRPr>
                    </a:p>
                  </a:txBody>
                  <a:tcPr anchor="ctr"/>
                </a:tc>
                <a:tc>
                  <a:txBody>
                    <a:bodyPr/>
                    <a:lstStyle/>
                    <a:p>
                      <a:r>
                        <a:rPr lang="ru-RU" dirty="0" smtClean="0"/>
                        <a:t>формула</a:t>
                      </a:r>
                      <a:r>
                        <a:rPr lang="ru-RU" baseline="0" dirty="0" smtClean="0"/>
                        <a:t> массива</a:t>
                      </a:r>
                      <a:r>
                        <a:rPr lang="en-US" baseline="0" dirty="0" smtClean="0"/>
                        <a:t> (</a:t>
                      </a:r>
                      <a:r>
                        <a:rPr lang="ru-RU" baseline="0" dirty="0" smtClean="0"/>
                        <a:t>устанавливаются по средством использования сочетания клавиш для формулы массива)</a:t>
                      </a:r>
                      <a:endParaRPr lang="ru-RU" dirty="0"/>
                    </a:p>
                  </a:txBody>
                  <a:tcPr anchor="ctr"/>
                </a:tc>
                <a:extLst>
                  <a:ext uri="{0D108BD9-81ED-4DB2-BD59-A6C34878D82A}">
                    <a16:rowId xmlns:a16="http://schemas.microsoft.com/office/drawing/2014/main" xmlns="" val="1780746029"/>
                  </a:ext>
                </a:extLst>
              </a:tr>
            </a:tbl>
          </a:graphicData>
        </a:graphic>
      </p:graphicFrame>
    </p:spTree>
    <p:extLst>
      <p:ext uri="{BB962C8B-B14F-4D97-AF65-F5344CB8AC3E}">
        <p14:creationId xmlns:p14="http://schemas.microsoft.com/office/powerpoint/2010/main" val="6173423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371599" y="257696"/>
            <a:ext cx="10329863" cy="752238"/>
          </a:xfrm>
        </p:spPr>
        <p:txBody>
          <a:bodyPr>
            <a:normAutofit fontScale="90000"/>
          </a:bodyPr>
          <a:lstStyle/>
          <a:p>
            <a:r>
              <a:rPr lang="ru-RU" dirty="0"/>
              <a:t>Мастер функций. Аргументы </a:t>
            </a:r>
            <a:r>
              <a:rPr lang="ru-RU" dirty="0" smtClean="0"/>
              <a:t>функции (СРЗНАЧ (</a:t>
            </a:r>
            <a:r>
              <a:rPr lang="en-US" dirty="0" smtClean="0"/>
              <a:t>AVERAGE</a:t>
            </a:r>
            <a:r>
              <a:rPr lang="ru-RU" dirty="0" smtClean="0"/>
              <a:t>))</a:t>
            </a:r>
            <a:endParaRPr lang="ru-RU" dirty="0"/>
          </a:p>
        </p:txBody>
      </p:sp>
      <p:grpSp>
        <p:nvGrpSpPr>
          <p:cNvPr id="9" name="Группа 8"/>
          <p:cNvGrpSpPr/>
          <p:nvPr/>
        </p:nvGrpSpPr>
        <p:grpSpPr>
          <a:xfrm>
            <a:off x="477672" y="1313321"/>
            <a:ext cx="11223791" cy="4091194"/>
            <a:chOff x="477672" y="1313321"/>
            <a:chExt cx="11223791" cy="4091194"/>
          </a:xfrm>
        </p:grpSpPr>
        <p:sp>
          <p:nvSpPr>
            <p:cNvPr id="4" name="Прямоугольник 3"/>
            <p:cNvSpPr/>
            <p:nvPr/>
          </p:nvSpPr>
          <p:spPr>
            <a:xfrm>
              <a:off x="7287905" y="1313321"/>
              <a:ext cx="4413558" cy="4091194"/>
            </a:xfrm>
            <a:prstGeom prst="rect">
              <a:avLst/>
            </a:prstGeom>
          </p:spPr>
          <p:txBody>
            <a:bodyPr wrap="square" tIns="432000">
              <a:noAutofit/>
            </a:bodyPr>
            <a:lstStyle/>
            <a:p>
              <a:r>
                <a:rPr lang="ru-RU" sz="2400" dirty="0" smtClean="0"/>
                <a:t>Вкладка Формулы </a:t>
              </a:r>
              <a:r>
                <a:rPr lang="en-US" sz="2400" dirty="0"/>
                <a:t>(FORMULAS)</a:t>
              </a:r>
              <a:r>
                <a:rPr lang="ru-RU" sz="2400" dirty="0"/>
                <a:t> – </a:t>
              </a:r>
              <a:r>
                <a:rPr lang="ru-RU" sz="2400" dirty="0" smtClean="0"/>
                <a:t>Группа Библиотека </a:t>
              </a:r>
              <a:r>
                <a:rPr lang="ru-RU" sz="2400" dirty="0"/>
                <a:t>функций </a:t>
              </a:r>
              <a:r>
                <a:rPr lang="en-US" sz="2400" dirty="0"/>
                <a:t>(FUNCTION LIBRARY)</a:t>
              </a:r>
              <a:r>
                <a:rPr lang="ru-RU" sz="2400" dirty="0"/>
                <a:t> – Другие функции </a:t>
              </a:r>
              <a:r>
                <a:rPr lang="ru-RU" sz="2400" dirty="0" smtClean="0"/>
                <a:t>(</a:t>
              </a:r>
              <a:r>
                <a:rPr lang="en-US" sz="2400" dirty="0"/>
                <a:t>MORE FUNCTION</a:t>
              </a:r>
              <a:r>
                <a:rPr lang="ru-RU" sz="2400" dirty="0" smtClean="0"/>
                <a:t>) – </a:t>
              </a:r>
              <a:r>
                <a:rPr lang="ru-RU" sz="2400" dirty="0"/>
                <a:t>Статистическая </a:t>
              </a:r>
              <a:r>
                <a:rPr lang="ru-RU" sz="2400" dirty="0" smtClean="0"/>
                <a:t>категория</a:t>
              </a:r>
              <a:r>
                <a:rPr lang="en-US" sz="2400" dirty="0" smtClean="0"/>
                <a:t> (STATISTICAL)</a:t>
              </a:r>
              <a:r>
                <a:rPr lang="ru-RU" sz="2400" dirty="0" smtClean="0"/>
                <a:t> – </a:t>
              </a:r>
              <a:r>
                <a:rPr lang="ru-RU" sz="2400" dirty="0" err="1" smtClean="0"/>
                <a:t>Срзнач</a:t>
              </a:r>
              <a:r>
                <a:rPr lang="ru-RU" sz="2400" dirty="0" smtClean="0"/>
                <a:t> </a:t>
              </a:r>
              <a:r>
                <a:rPr lang="en-US" sz="2400" dirty="0" smtClean="0"/>
                <a:t>(AVER</a:t>
              </a:r>
              <a:r>
                <a:rPr lang="en-US" sz="2400" dirty="0"/>
                <a:t>A</a:t>
              </a:r>
              <a:r>
                <a:rPr lang="en-US" sz="2400" dirty="0" smtClean="0"/>
                <a:t>GE)</a:t>
              </a:r>
              <a:r>
                <a:rPr lang="ru-RU" sz="2400" dirty="0" smtClean="0"/>
                <a:t>– Заполнить аргументы функции - ОК</a:t>
              </a:r>
              <a:endParaRPr lang="en-US" sz="2400" dirty="0" smtClean="0"/>
            </a:p>
            <a:p>
              <a:endParaRPr lang="ru-RU" sz="2400" dirty="0"/>
            </a:p>
          </p:txBody>
        </p:sp>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l="31564" b="35294"/>
            <a:stretch/>
          </p:blipFill>
          <p:spPr>
            <a:xfrm>
              <a:off x="477672" y="1313322"/>
              <a:ext cx="6585205" cy="4091192"/>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6138881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Функции Статистические (СРЗНАЧЕСЛИМН (</a:t>
            </a:r>
            <a:r>
              <a:rPr lang="en-US" dirty="0" smtClean="0"/>
              <a:t>AVERAGEIFS</a:t>
            </a:r>
            <a:r>
              <a:rPr lang="ru-RU" dirty="0" smtClean="0"/>
              <a:t>))</a:t>
            </a:r>
            <a:endParaRPr lang="ru-RU" dirty="0"/>
          </a:p>
        </p:txBody>
      </p:sp>
      <p:grpSp>
        <p:nvGrpSpPr>
          <p:cNvPr id="14" name="Группа 13"/>
          <p:cNvGrpSpPr/>
          <p:nvPr/>
        </p:nvGrpSpPr>
        <p:grpSpPr>
          <a:xfrm>
            <a:off x="382136" y="1038100"/>
            <a:ext cx="11574239" cy="5417292"/>
            <a:chOff x="382136" y="1038100"/>
            <a:chExt cx="11574239" cy="5417292"/>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69" y="1038100"/>
              <a:ext cx="3204000" cy="3384312"/>
            </a:xfrm>
            <a:prstGeom prst="rect">
              <a:avLst/>
            </a:prstGeom>
            <a:ln>
              <a:noFill/>
            </a:ln>
            <a:effectLst>
              <a:outerShdw blurRad="292100" dist="139700" dir="2700000" algn="tl" rotWithShape="0">
                <a:srgbClr val="333333">
                  <a:alpha val="65000"/>
                </a:srgbClr>
              </a:outerShdw>
            </a:effectLst>
          </p:spPr>
        </p:pic>
        <p:pic>
          <p:nvPicPr>
            <p:cNvPr id="10" name="Рисунок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7581" y="2458190"/>
              <a:ext cx="2537853" cy="1567899"/>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382136" y="5106862"/>
              <a:ext cx="11548478" cy="1348530"/>
            </a:xfrm>
            <a:prstGeom prst="rect">
              <a:avLst/>
            </a:prstGeom>
            <a:noFill/>
          </p:spPr>
          <p:txBody>
            <a:bodyPr wrap="square" rtlCol="0">
              <a:noAutofit/>
            </a:bodyPr>
            <a:lstStyle/>
            <a:p>
              <a:r>
                <a:rPr lang="ru-RU" dirty="0" smtClean="0"/>
                <a:t>ДИАПАЗОН УСРЕДНЕНИЯ (</a:t>
              </a:r>
              <a:r>
                <a:rPr lang="en-US" dirty="0" err="1" smtClean="0"/>
                <a:t>Averag_range</a:t>
              </a:r>
              <a:r>
                <a:rPr lang="en-US" dirty="0" smtClean="0"/>
                <a:t>)</a:t>
              </a:r>
              <a:r>
                <a:rPr lang="ru-RU" dirty="0" smtClean="0"/>
                <a:t> – </a:t>
              </a:r>
              <a:r>
                <a:rPr lang="ru-RU" dirty="0"/>
                <a:t>диапазон, в котором имеются числовые значения, и </a:t>
              </a:r>
              <a:r>
                <a:rPr lang="ru-RU" dirty="0" smtClean="0"/>
                <a:t>из которого может </a:t>
              </a:r>
              <a:r>
                <a:rPr lang="ru-RU" dirty="0"/>
                <a:t>быть </a:t>
              </a:r>
              <a:r>
                <a:rPr lang="ru-RU" dirty="0" smtClean="0"/>
                <a:t>усредненное значение</a:t>
              </a:r>
              <a:endParaRPr lang="ru-RU" dirty="0"/>
            </a:p>
            <a:p>
              <a:r>
                <a:rPr lang="ru-RU" dirty="0" smtClean="0"/>
                <a:t>ДИАПАЗОН УСЛОВИЯ 1 </a:t>
              </a:r>
              <a:r>
                <a:rPr lang="en-US" dirty="0" smtClean="0"/>
                <a:t>(Criteria_range1)</a:t>
              </a:r>
              <a:r>
                <a:rPr lang="ru-RU" dirty="0" smtClean="0"/>
                <a:t>– </a:t>
              </a:r>
              <a:r>
                <a:rPr lang="ru-RU" dirty="0"/>
                <a:t>диапазон, в котором находится условие, необходимое пользователю</a:t>
              </a:r>
            </a:p>
            <a:p>
              <a:r>
                <a:rPr lang="ru-RU" dirty="0" smtClean="0"/>
                <a:t>УСЛОВИЯ 1 </a:t>
              </a:r>
              <a:r>
                <a:rPr lang="en-US" dirty="0" smtClean="0"/>
                <a:t>(Criteria 1)</a:t>
              </a:r>
              <a:r>
                <a:rPr lang="ru-RU" dirty="0" smtClean="0"/>
                <a:t>– </a:t>
              </a:r>
              <a:r>
                <a:rPr lang="ru-RU" dirty="0"/>
                <a:t>само условие (либо ссылка на ячейку, либо ввести с клавиатуры, регистр не важен)</a:t>
              </a:r>
            </a:p>
          </p:txBody>
        </p:sp>
        <p:pic>
          <p:nvPicPr>
            <p:cNvPr id="12" name="Рисунок 11"/>
            <p:cNvPicPr>
              <a:picLocks noChangeAspect="1"/>
            </p:cNvPicPr>
            <p:nvPr/>
          </p:nvPicPr>
          <p:blipFill rotWithShape="1">
            <a:blip r:embed="rId4">
              <a:extLst>
                <a:ext uri="{28A0092B-C50C-407E-A947-70E740481C1C}">
                  <a14:useLocalDpi xmlns:a14="http://schemas.microsoft.com/office/drawing/2010/main" val="0"/>
                </a:ext>
              </a:extLst>
            </a:blip>
            <a:srcRect t="-1" b="2083"/>
            <a:stretch/>
          </p:blipFill>
          <p:spPr>
            <a:xfrm>
              <a:off x="6156375" y="1038100"/>
              <a:ext cx="5800000" cy="3329184"/>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3767962" y="1286480"/>
              <a:ext cx="2297089" cy="923330"/>
            </a:xfrm>
            <a:prstGeom prst="rect">
              <a:avLst/>
            </a:prstGeom>
            <a:noFill/>
          </p:spPr>
          <p:txBody>
            <a:bodyPr wrap="square" rtlCol="0">
              <a:noAutofit/>
            </a:bodyPr>
            <a:lstStyle/>
            <a:p>
              <a:r>
                <a:rPr lang="ru-RU" dirty="0" smtClean="0"/>
                <a:t>Данная </a:t>
              </a:r>
              <a:r>
                <a:rPr lang="ru-RU" dirty="0"/>
                <a:t>функция может содержать в себе 127 условий</a:t>
              </a:r>
            </a:p>
            <a:p>
              <a:endParaRPr lang="ru-RU" dirty="0"/>
            </a:p>
          </p:txBody>
        </p:sp>
      </p:grpSp>
    </p:spTree>
    <p:extLst>
      <p:ext uri="{BB962C8B-B14F-4D97-AF65-F5344CB8AC3E}">
        <p14:creationId xmlns:p14="http://schemas.microsoft.com/office/powerpoint/2010/main" val="28297201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Функции Статистические </a:t>
            </a:r>
            <a:r>
              <a:rPr lang="ru-RU" dirty="0" smtClean="0"/>
              <a:t>(СЧЁТ (</a:t>
            </a:r>
            <a:r>
              <a:rPr lang="en-US" dirty="0" smtClean="0"/>
              <a:t>COUNT)</a:t>
            </a:r>
            <a:r>
              <a:rPr lang="ru-RU" dirty="0" smtClean="0"/>
              <a:t>)</a:t>
            </a:r>
            <a:endParaRPr lang="ru-RU" dirty="0"/>
          </a:p>
        </p:txBody>
      </p:sp>
      <p:grpSp>
        <p:nvGrpSpPr>
          <p:cNvPr id="9" name="Группа 8"/>
          <p:cNvGrpSpPr/>
          <p:nvPr/>
        </p:nvGrpSpPr>
        <p:grpSpPr>
          <a:xfrm>
            <a:off x="456604" y="1229169"/>
            <a:ext cx="11465611" cy="5368552"/>
            <a:chOff x="456604" y="1229169"/>
            <a:chExt cx="11465611" cy="5368552"/>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04" y="3092959"/>
              <a:ext cx="5521115" cy="3504762"/>
            </a:xfrm>
            <a:prstGeom prst="rect">
              <a:avLst/>
            </a:prstGeom>
            <a:ln>
              <a:noFill/>
            </a:ln>
            <a:effectLst>
              <a:outerShdw blurRad="292100" dist="139700" dir="2700000" algn="tl" rotWithShape="0">
                <a:srgbClr val="333333">
                  <a:alpha val="65000"/>
                </a:srgbClr>
              </a:outerShdw>
            </a:effectLst>
          </p:spPr>
        </p:pic>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04" y="1229169"/>
              <a:ext cx="5521115" cy="1658203"/>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4178" y="2003678"/>
              <a:ext cx="1611675" cy="1531091"/>
            </a:xfrm>
            <a:prstGeom prst="rect">
              <a:avLst/>
            </a:prstGeom>
          </p:spPr>
        </p:pic>
        <p:sp>
          <p:nvSpPr>
            <p:cNvPr id="7" name="Прямоугольник 6"/>
            <p:cNvSpPr/>
            <p:nvPr/>
          </p:nvSpPr>
          <p:spPr>
            <a:xfrm>
              <a:off x="6196084" y="1229169"/>
              <a:ext cx="5726131" cy="709214"/>
            </a:xfrm>
            <a:prstGeom prst="rect">
              <a:avLst/>
            </a:prstGeom>
          </p:spPr>
          <p:txBody>
            <a:bodyPr>
              <a:noAutofit/>
            </a:bodyPr>
            <a:lstStyle/>
            <a:p>
              <a:r>
                <a:rPr lang="ru-RU" sz="2400" dirty="0"/>
                <a:t>Счёт (</a:t>
              </a:r>
              <a:r>
                <a:rPr lang="ru-RU" sz="2400" dirty="0" smtClean="0"/>
                <a:t>счетчик (2013/2016)/(</a:t>
              </a:r>
              <a:r>
                <a:rPr lang="ru-RU" sz="2400" dirty="0"/>
                <a:t>количество 2007-2010</a:t>
              </a:r>
              <a:r>
                <a:rPr lang="ru-RU" sz="2400" dirty="0" smtClean="0"/>
                <a:t>)</a:t>
              </a:r>
              <a:endParaRPr lang="ru-RU" sz="2400" dirty="0"/>
            </a:p>
          </p:txBody>
        </p:sp>
        <p:sp>
          <p:nvSpPr>
            <p:cNvPr id="8" name="TextBox 7"/>
            <p:cNvSpPr txBox="1"/>
            <p:nvPr/>
          </p:nvSpPr>
          <p:spPr>
            <a:xfrm>
              <a:off x="6196084" y="2522409"/>
              <a:ext cx="5726131" cy="2415655"/>
            </a:xfrm>
            <a:prstGeom prst="rect">
              <a:avLst/>
            </a:prstGeom>
            <a:noFill/>
          </p:spPr>
          <p:txBody>
            <a:bodyPr wrap="square" rtlCol="0">
              <a:noAutofit/>
            </a:bodyPr>
            <a:lstStyle/>
            <a:p>
              <a:pPr marL="285750" indent="-285750">
                <a:buFont typeface="Wingdings" panose="05000000000000000000" pitchFamily="2" charset="2"/>
                <a:buChar char="§"/>
              </a:pPr>
              <a:r>
                <a:rPr lang="ru-RU" dirty="0" smtClean="0"/>
                <a:t>Вкладка Формулы </a:t>
              </a:r>
              <a:r>
                <a:rPr lang="en-US" dirty="0"/>
                <a:t>(FORMULAS)</a:t>
              </a:r>
              <a:r>
                <a:rPr lang="ru-RU" dirty="0"/>
                <a:t> – </a:t>
              </a:r>
              <a:r>
                <a:rPr lang="ru-RU" dirty="0" smtClean="0"/>
                <a:t>Группа Библиотека функций</a:t>
              </a:r>
              <a:r>
                <a:rPr lang="en-US" dirty="0"/>
                <a:t> (FUNCTION LIBRARY)</a:t>
              </a:r>
              <a:r>
                <a:rPr lang="ru-RU" dirty="0" smtClean="0"/>
                <a:t> </a:t>
              </a:r>
              <a:r>
                <a:rPr lang="ru-RU" dirty="0"/>
                <a:t>– </a:t>
              </a:r>
              <a:r>
                <a:rPr lang="ru-RU" dirty="0" err="1"/>
                <a:t>Автосумма</a:t>
              </a:r>
              <a:r>
                <a:rPr lang="ru-RU" dirty="0"/>
                <a:t> </a:t>
              </a:r>
              <a:r>
                <a:rPr lang="en-US" dirty="0" smtClean="0"/>
                <a:t>(AUTOSUM)</a:t>
              </a:r>
              <a:r>
                <a:rPr lang="ru-RU" dirty="0" smtClean="0"/>
                <a:t> – Счетчик</a:t>
              </a:r>
              <a:r>
                <a:rPr lang="en-US" dirty="0" smtClean="0"/>
                <a:t> (COUNT NUMBERS)</a:t>
              </a:r>
              <a:endParaRPr lang="ru-RU" dirty="0" smtClean="0"/>
            </a:p>
            <a:p>
              <a:pPr marL="285750" indent="-285750">
                <a:buFont typeface="Wingdings" panose="05000000000000000000" pitchFamily="2" charset="2"/>
                <a:buChar char="§"/>
              </a:pPr>
              <a:r>
                <a:rPr lang="ru-RU" dirty="0"/>
                <a:t>Вкладка Формулы </a:t>
              </a:r>
              <a:r>
                <a:rPr lang="en-US" dirty="0"/>
                <a:t>(FORMULAS)</a:t>
              </a:r>
              <a:r>
                <a:rPr lang="ru-RU" dirty="0"/>
                <a:t> – Группа Библиотека функций </a:t>
              </a:r>
              <a:r>
                <a:rPr lang="en-US" dirty="0"/>
                <a:t>(FUNCTION LIBRARY)</a:t>
              </a:r>
              <a:r>
                <a:rPr lang="ru-RU" dirty="0"/>
                <a:t> – Другие функции (</a:t>
              </a:r>
              <a:r>
                <a:rPr lang="en-US" dirty="0"/>
                <a:t>MORE FUNCTION</a:t>
              </a:r>
              <a:r>
                <a:rPr lang="ru-RU" dirty="0"/>
                <a:t>) – Статистическая категория</a:t>
              </a:r>
              <a:r>
                <a:rPr lang="en-US" dirty="0"/>
                <a:t> (STATISTICAL)</a:t>
              </a:r>
              <a:r>
                <a:rPr lang="ru-RU" dirty="0"/>
                <a:t> – </a:t>
              </a:r>
              <a:r>
                <a:rPr lang="ru-RU" dirty="0" smtClean="0"/>
                <a:t>Счёт </a:t>
              </a:r>
              <a:r>
                <a:rPr lang="en-US" dirty="0" smtClean="0"/>
                <a:t>(</a:t>
              </a:r>
              <a:r>
                <a:rPr lang="en-US" dirty="0"/>
                <a:t>COUNT</a:t>
              </a:r>
              <a:r>
                <a:rPr lang="en-US" dirty="0" smtClean="0"/>
                <a:t>)</a:t>
              </a:r>
              <a:r>
                <a:rPr lang="ru-RU" dirty="0"/>
                <a:t>– Заполнить аргументы функции - ОК</a:t>
              </a:r>
              <a:endParaRPr lang="en-US" dirty="0"/>
            </a:p>
            <a:p>
              <a:endParaRPr lang="ru-RU" sz="2400" dirty="0" smtClean="0"/>
            </a:p>
            <a:p>
              <a:endParaRPr lang="ru-RU" sz="2400" dirty="0"/>
            </a:p>
            <a:p>
              <a:endParaRPr lang="ru-RU" sz="2400" dirty="0"/>
            </a:p>
          </p:txBody>
        </p:sp>
      </p:grpSp>
      <p:sp>
        <p:nvSpPr>
          <p:cNvPr id="10" name="TextBox 9"/>
          <p:cNvSpPr txBox="1"/>
          <p:nvPr/>
        </p:nvSpPr>
        <p:spPr>
          <a:xfrm>
            <a:off x="6362700" y="5383070"/>
            <a:ext cx="5559514" cy="1214651"/>
          </a:xfrm>
          <a:prstGeom prst="rect">
            <a:avLst/>
          </a:prstGeom>
          <a:solidFill>
            <a:schemeClr val="accent6">
              <a:lumMod val="20000"/>
              <a:lumOff val="80000"/>
            </a:schemeClr>
          </a:solidFill>
          <a:effectLst>
            <a:outerShdw blurRad="50800" dist="38100" dir="5400000" algn="t" rotWithShape="0">
              <a:prstClr val="black">
                <a:alpha val="40000"/>
              </a:prstClr>
            </a:outerShdw>
          </a:effectLst>
        </p:spPr>
        <p:txBody>
          <a:bodyPr wrap="square" lIns="756000" tIns="252000" bIns="144000" rtlCol="0">
            <a:noAutofit/>
          </a:bodyPr>
          <a:lstStyle/>
          <a:p>
            <a:pPr algn="ctr"/>
            <a:r>
              <a:rPr lang="ru-RU" dirty="0" smtClean="0"/>
              <a:t>Подсчитывает </a:t>
            </a:r>
            <a:r>
              <a:rPr lang="ru-RU" dirty="0"/>
              <a:t>общее количество </a:t>
            </a:r>
            <a:r>
              <a:rPr lang="ru-RU" dirty="0" smtClean="0"/>
              <a:t>ячеек, заполненных ЧИСЛАМИ(ячейки с текстом и пустые </a:t>
            </a:r>
            <a:r>
              <a:rPr lang="ru-RU" dirty="0"/>
              <a:t>не учитываются)</a:t>
            </a:r>
            <a:endParaRPr lang="ru-RU" sz="2400" dirty="0"/>
          </a:p>
        </p:txBody>
      </p:sp>
      <p:sp>
        <p:nvSpPr>
          <p:cNvPr id="11" name="Прямоугольник 10"/>
          <p:cNvSpPr/>
          <p:nvPr/>
        </p:nvSpPr>
        <p:spPr>
          <a:xfrm rot="16200000">
            <a:off x="5901467" y="5844303"/>
            <a:ext cx="1214650" cy="2921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Назначение</a:t>
            </a:r>
            <a:endParaRPr lang="ru-RU" sz="1600" dirty="0"/>
          </a:p>
        </p:txBody>
      </p:sp>
    </p:spTree>
    <p:extLst>
      <p:ext uri="{BB962C8B-B14F-4D97-AF65-F5344CB8AC3E}">
        <p14:creationId xmlns:p14="http://schemas.microsoft.com/office/powerpoint/2010/main" val="40816219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Мастер функций. Аргументы </a:t>
            </a:r>
            <a:r>
              <a:rPr lang="ru-RU" dirty="0" smtClean="0"/>
              <a:t>функции</a:t>
            </a:r>
            <a:r>
              <a:rPr lang="en-US" dirty="0" smtClean="0"/>
              <a:t> </a:t>
            </a:r>
            <a:r>
              <a:rPr lang="ru-RU" dirty="0" smtClean="0"/>
              <a:t>(СЧЁТЗ (</a:t>
            </a:r>
            <a:r>
              <a:rPr lang="en-US" dirty="0" smtClean="0"/>
              <a:t>COUNTA)</a:t>
            </a:r>
            <a:r>
              <a:rPr lang="ru-RU" dirty="0" smtClean="0"/>
              <a:t>)</a:t>
            </a:r>
            <a:endParaRPr lang="ru-RU" dirty="0"/>
          </a:p>
        </p:txBody>
      </p:sp>
      <p:grpSp>
        <p:nvGrpSpPr>
          <p:cNvPr id="6" name="Группа 5"/>
          <p:cNvGrpSpPr/>
          <p:nvPr/>
        </p:nvGrpSpPr>
        <p:grpSpPr>
          <a:xfrm>
            <a:off x="437647" y="1134331"/>
            <a:ext cx="11456682" cy="5218248"/>
            <a:chOff x="437647" y="1134331"/>
            <a:chExt cx="11456682" cy="5218248"/>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47" y="1134331"/>
              <a:ext cx="3203706" cy="3384000"/>
            </a:xfrm>
            <a:prstGeom prst="rect">
              <a:avLst/>
            </a:prstGeom>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1353" y="2549278"/>
              <a:ext cx="2560415" cy="1381277"/>
            </a:xfrm>
            <a:prstGeom prst="rect">
              <a:avLst/>
            </a:prstGeom>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8259" y="1134331"/>
              <a:ext cx="5676070" cy="3384000"/>
            </a:xfrm>
            <a:prstGeom prst="rect">
              <a:avLst/>
            </a:prstGeom>
          </p:spPr>
        </p:pic>
        <p:sp>
          <p:nvSpPr>
            <p:cNvPr id="13" name="TextBox 12"/>
            <p:cNvSpPr txBox="1"/>
            <p:nvPr/>
          </p:nvSpPr>
          <p:spPr>
            <a:xfrm>
              <a:off x="2039500" y="5137928"/>
              <a:ext cx="8134066" cy="1214651"/>
            </a:xfrm>
            <a:prstGeom prst="rect">
              <a:avLst/>
            </a:prstGeom>
            <a:solidFill>
              <a:schemeClr val="accent6">
                <a:lumMod val="20000"/>
                <a:lumOff val="80000"/>
              </a:schemeClr>
            </a:solidFill>
            <a:effectLst>
              <a:outerShdw blurRad="50800" dist="38100" dir="5400000" algn="t" rotWithShape="0">
                <a:prstClr val="black">
                  <a:alpha val="40000"/>
                </a:prstClr>
              </a:outerShdw>
            </a:effectLst>
          </p:spPr>
          <p:txBody>
            <a:bodyPr wrap="square" lIns="756000" tIns="252000" bIns="144000" rtlCol="0">
              <a:noAutofit/>
            </a:bodyPr>
            <a:lstStyle/>
            <a:p>
              <a:pPr algn="ctr"/>
              <a:r>
                <a:rPr lang="ru-RU" sz="2000" dirty="0" smtClean="0"/>
                <a:t>Подсчитывает </a:t>
              </a:r>
              <a:r>
                <a:rPr lang="ru-RU" sz="2000" dirty="0"/>
                <a:t>общее количество заполненных ячеек (ячейки пустые не учитываются)</a:t>
              </a:r>
              <a:endParaRPr lang="ru-RU" sz="2400" dirty="0"/>
            </a:p>
          </p:txBody>
        </p:sp>
        <p:sp>
          <p:nvSpPr>
            <p:cNvPr id="14" name="Прямоугольник 13"/>
            <p:cNvSpPr/>
            <p:nvPr/>
          </p:nvSpPr>
          <p:spPr>
            <a:xfrm rot="16200000">
              <a:off x="1671011" y="5506418"/>
              <a:ext cx="1214650" cy="4776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Назначение</a:t>
              </a:r>
              <a:endParaRPr lang="ru-RU" sz="1600" dirty="0"/>
            </a:p>
          </p:txBody>
        </p:sp>
      </p:grpSp>
    </p:spTree>
    <p:extLst>
      <p:ext uri="{BB962C8B-B14F-4D97-AF65-F5344CB8AC3E}">
        <p14:creationId xmlns:p14="http://schemas.microsoft.com/office/powerpoint/2010/main" val="41149482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Функции </a:t>
            </a:r>
            <a:r>
              <a:rPr lang="ru-RU" dirty="0" smtClean="0"/>
              <a:t>Статистические </a:t>
            </a:r>
            <a:r>
              <a:rPr lang="en-US" dirty="0" smtClean="0"/>
              <a:t>(</a:t>
            </a:r>
            <a:r>
              <a:rPr lang="ru-RU" dirty="0" smtClean="0"/>
              <a:t>СЧЁТЕСЛИМН (</a:t>
            </a:r>
            <a:r>
              <a:rPr lang="en-US" dirty="0" smtClean="0"/>
              <a:t>COUNTIFS)</a:t>
            </a:r>
            <a:r>
              <a:rPr lang="ru-RU" dirty="0" smtClean="0"/>
              <a:t>)</a:t>
            </a:r>
            <a:endParaRPr lang="ru-RU" dirty="0"/>
          </a:p>
        </p:txBody>
      </p:sp>
      <p:grpSp>
        <p:nvGrpSpPr>
          <p:cNvPr id="7" name="Группа 6"/>
          <p:cNvGrpSpPr/>
          <p:nvPr/>
        </p:nvGrpSpPr>
        <p:grpSpPr>
          <a:xfrm>
            <a:off x="437647" y="1009933"/>
            <a:ext cx="11548478" cy="5092289"/>
            <a:chOff x="437647" y="1009933"/>
            <a:chExt cx="11548478" cy="5092289"/>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4429" y="1009933"/>
              <a:ext cx="5771429" cy="3508397"/>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47" y="1134331"/>
              <a:ext cx="3203706" cy="3384000"/>
            </a:xfrm>
            <a:prstGeom prst="rect">
              <a:avLst/>
            </a:prstGeom>
            <a:ln>
              <a:noFill/>
            </a:ln>
            <a:effectLst>
              <a:outerShdw blurRad="292100" dist="139700" dir="2700000" algn="tl" rotWithShape="0">
                <a:srgbClr val="333333">
                  <a:alpha val="65000"/>
                </a:srgbClr>
              </a:outerShdw>
            </a:effectLst>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1353" y="2526835"/>
              <a:ext cx="2357972" cy="1390071"/>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437647" y="5298250"/>
              <a:ext cx="11548478" cy="803972"/>
            </a:xfrm>
            <a:prstGeom prst="rect">
              <a:avLst/>
            </a:prstGeom>
            <a:noFill/>
          </p:spPr>
          <p:txBody>
            <a:bodyPr wrap="square" rtlCol="0">
              <a:noAutofit/>
            </a:bodyPr>
            <a:lstStyle/>
            <a:p>
              <a:r>
                <a:rPr lang="ru-RU" dirty="0" smtClean="0"/>
                <a:t>ДИАПАЗОН УСЛОВИЯ 1 (</a:t>
              </a:r>
              <a:r>
                <a:rPr lang="en-US" dirty="0"/>
                <a:t>Criteria </a:t>
              </a:r>
              <a:r>
                <a:rPr lang="en-US" dirty="0" smtClean="0"/>
                <a:t>_range</a:t>
              </a:r>
              <a:r>
                <a:rPr lang="ru-RU" dirty="0" smtClean="0"/>
                <a:t>1</a:t>
              </a:r>
              <a:r>
                <a:rPr lang="en-US" dirty="0" smtClean="0"/>
                <a:t>)</a:t>
              </a:r>
              <a:r>
                <a:rPr lang="ru-RU" dirty="0" smtClean="0"/>
                <a:t> – </a:t>
              </a:r>
              <a:r>
                <a:rPr lang="ru-RU" dirty="0"/>
                <a:t>диапазон, в котором находится условие, необходимое пользователю</a:t>
              </a:r>
            </a:p>
            <a:p>
              <a:r>
                <a:rPr lang="ru-RU" dirty="0" smtClean="0"/>
                <a:t>УСЛОВИЕ 1 </a:t>
              </a:r>
              <a:r>
                <a:rPr lang="en-US" dirty="0" smtClean="0"/>
                <a:t>(Criteria1)</a:t>
              </a:r>
              <a:r>
                <a:rPr lang="ru-RU" dirty="0" smtClean="0"/>
                <a:t>– </a:t>
              </a:r>
              <a:r>
                <a:rPr lang="ru-RU" dirty="0"/>
                <a:t>само условие (либо ссылка на ячейку, либо ввести с клавиатуры, регистр не важен)</a:t>
              </a:r>
            </a:p>
          </p:txBody>
        </p:sp>
      </p:grpSp>
    </p:spTree>
    <p:extLst>
      <p:ext uri="{BB962C8B-B14F-4D97-AF65-F5344CB8AC3E}">
        <p14:creationId xmlns:p14="http://schemas.microsoft.com/office/powerpoint/2010/main" val="3315387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Функции </a:t>
            </a:r>
            <a:r>
              <a:rPr lang="ru-RU" dirty="0" smtClean="0"/>
              <a:t>Статистические СЧИТАТЬПУСТОТЫ</a:t>
            </a:r>
            <a:endParaRPr lang="ru-RU" dirty="0"/>
          </a:p>
        </p:txBody>
      </p:sp>
      <p:grpSp>
        <p:nvGrpSpPr>
          <p:cNvPr id="8" name="Группа 7"/>
          <p:cNvGrpSpPr/>
          <p:nvPr/>
        </p:nvGrpSpPr>
        <p:grpSpPr>
          <a:xfrm>
            <a:off x="437647" y="1134331"/>
            <a:ext cx="11399867" cy="5218248"/>
            <a:chOff x="437647" y="1134331"/>
            <a:chExt cx="11399867" cy="5218248"/>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47" y="1134331"/>
              <a:ext cx="3203706" cy="3384000"/>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7519" y="2826331"/>
              <a:ext cx="2281775" cy="1504577"/>
            </a:xfrm>
            <a:prstGeom prst="rect">
              <a:avLst/>
            </a:prstGeom>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3068" y="1134331"/>
              <a:ext cx="7074446" cy="2605156"/>
            </a:xfrm>
            <a:prstGeom prst="rect">
              <a:avLst/>
            </a:prstGeom>
          </p:spPr>
        </p:pic>
        <p:sp>
          <p:nvSpPr>
            <p:cNvPr id="6" name="TextBox 5"/>
            <p:cNvSpPr txBox="1"/>
            <p:nvPr/>
          </p:nvSpPr>
          <p:spPr>
            <a:xfrm>
              <a:off x="2039500" y="5137928"/>
              <a:ext cx="8134066" cy="1214651"/>
            </a:xfrm>
            <a:prstGeom prst="rect">
              <a:avLst/>
            </a:prstGeom>
            <a:solidFill>
              <a:schemeClr val="accent6">
                <a:lumMod val="20000"/>
                <a:lumOff val="80000"/>
              </a:schemeClr>
            </a:solidFill>
            <a:effectLst>
              <a:outerShdw blurRad="50800" dist="38100" dir="5400000" algn="t" rotWithShape="0">
                <a:prstClr val="black">
                  <a:alpha val="40000"/>
                </a:prstClr>
              </a:outerShdw>
            </a:effectLst>
          </p:spPr>
          <p:txBody>
            <a:bodyPr wrap="square" lIns="756000" tIns="432000" bIns="144000" rtlCol="0">
              <a:noAutofit/>
            </a:bodyPr>
            <a:lstStyle/>
            <a:p>
              <a:pPr algn="ctr"/>
              <a:r>
                <a:rPr lang="ru-RU" sz="2000" dirty="0" smtClean="0"/>
                <a:t>Подсчитывает количество пустых </a:t>
              </a:r>
              <a:r>
                <a:rPr lang="ru-RU" sz="2000" dirty="0"/>
                <a:t>ячеек </a:t>
              </a:r>
              <a:r>
                <a:rPr lang="ru-RU" sz="2000" dirty="0" smtClean="0"/>
                <a:t>в выделенном диапазоне</a:t>
              </a:r>
              <a:endParaRPr lang="ru-RU" sz="2400" dirty="0"/>
            </a:p>
          </p:txBody>
        </p:sp>
        <p:sp>
          <p:nvSpPr>
            <p:cNvPr id="7" name="Прямоугольник 6"/>
            <p:cNvSpPr/>
            <p:nvPr/>
          </p:nvSpPr>
          <p:spPr>
            <a:xfrm rot="16200000">
              <a:off x="1671011" y="5506418"/>
              <a:ext cx="1214650" cy="4776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smtClean="0"/>
                <a:t>Назначение</a:t>
              </a:r>
              <a:endParaRPr lang="ru-RU" sz="1600" dirty="0"/>
            </a:p>
          </p:txBody>
        </p:sp>
      </p:grpSp>
    </p:spTree>
    <p:extLst>
      <p:ext uri="{BB962C8B-B14F-4D97-AF65-F5344CB8AC3E}">
        <p14:creationId xmlns:p14="http://schemas.microsoft.com/office/powerpoint/2010/main" val="34235137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Функции Ссылки и Массивы (ВПР (</a:t>
            </a:r>
            <a:r>
              <a:rPr lang="en-US" dirty="0" smtClean="0"/>
              <a:t>VLOOKUP)</a:t>
            </a:r>
            <a:r>
              <a:rPr lang="ru-RU" dirty="0" smtClean="0"/>
              <a:t>)</a:t>
            </a:r>
            <a:endParaRPr lang="ru-RU" dirty="0"/>
          </a:p>
        </p:txBody>
      </p:sp>
      <p:grpSp>
        <p:nvGrpSpPr>
          <p:cNvPr id="6" name="Группа 5"/>
          <p:cNvGrpSpPr/>
          <p:nvPr/>
        </p:nvGrpSpPr>
        <p:grpSpPr>
          <a:xfrm>
            <a:off x="1024759" y="1440858"/>
            <a:ext cx="10433714" cy="4844328"/>
            <a:chOff x="435802" y="1009934"/>
            <a:chExt cx="11369512" cy="5718412"/>
          </a:xfrm>
        </p:grpSpPr>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r="15507" b="78544"/>
            <a:stretch/>
          </p:blipFill>
          <p:spPr>
            <a:xfrm>
              <a:off x="435803" y="1009934"/>
              <a:ext cx="6512055" cy="1883391"/>
            </a:xfrm>
            <a:prstGeom prst="rect">
              <a:avLst/>
            </a:prstGeom>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02" y="3036974"/>
              <a:ext cx="6512055" cy="3691372"/>
            </a:xfrm>
            <a:prstGeom prst="rect">
              <a:avLst/>
            </a:prstGeom>
          </p:spPr>
        </p:pic>
        <p:sp>
          <p:nvSpPr>
            <p:cNvPr id="5" name="TextBox 4"/>
            <p:cNvSpPr txBox="1"/>
            <p:nvPr/>
          </p:nvSpPr>
          <p:spPr>
            <a:xfrm>
              <a:off x="7138358" y="2893325"/>
              <a:ext cx="4666956" cy="1187356"/>
            </a:xfrm>
            <a:prstGeom prst="rect">
              <a:avLst/>
            </a:prstGeom>
            <a:noFill/>
          </p:spPr>
          <p:txBody>
            <a:bodyPr wrap="square" rtlCol="0">
              <a:noAutofit/>
            </a:bodyPr>
            <a:lstStyle/>
            <a:p>
              <a:r>
                <a:rPr lang="ru-RU" dirty="0"/>
                <a:t>ВПР - вертикальный </a:t>
              </a:r>
              <a:r>
                <a:rPr lang="ru-RU" dirty="0" smtClean="0"/>
                <a:t>просмотр, т.е. просмотр для вертикальных таблиц, у которых «шапка» таблице в строке выше</a:t>
              </a:r>
              <a:endParaRPr lang="ru-RU" dirty="0"/>
            </a:p>
            <a:p>
              <a:endParaRPr lang="ru-RU" dirty="0"/>
            </a:p>
          </p:txBody>
        </p:sp>
      </p:grpSp>
    </p:spTree>
    <p:extLst>
      <p:ext uri="{BB962C8B-B14F-4D97-AF65-F5344CB8AC3E}">
        <p14:creationId xmlns:p14="http://schemas.microsoft.com/office/powerpoint/2010/main" val="6037258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ВПР (</a:t>
            </a:r>
            <a:r>
              <a:rPr lang="en-US" dirty="0" smtClean="0"/>
              <a:t>VLOOKUP)</a:t>
            </a:r>
            <a:r>
              <a:rPr lang="ru-RU" dirty="0" smtClean="0"/>
              <a:t>: разбор аргументов функции</a:t>
            </a:r>
            <a:endParaRPr lang="ru-RU" dirty="0"/>
          </a:p>
        </p:txBody>
      </p:sp>
      <p:sp>
        <p:nvSpPr>
          <p:cNvPr id="3" name="TextBox 2"/>
          <p:cNvSpPr txBox="1"/>
          <p:nvPr/>
        </p:nvSpPr>
        <p:spPr>
          <a:xfrm>
            <a:off x="1089485" y="1009934"/>
            <a:ext cx="10013030" cy="5703987"/>
          </a:xfrm>
          <a:prstGeom prst="rect">
            <a:avLst/>
          </a:prstGeom>
          <a:noFill/>
        </p:spPr>
        <p:txBody>
          <a:bodyPr wrap="square" rtlCol="0">
            <a:noAutofit/>
          </a:bodyPr>
          <a:lstStyle/>
          <a:p>
            <a:r>
              <a:rPr lang="ru-RU" sz="1600" b="1" dirty="0" smtClean="0"/>
              <a:t>Искомое </a:t>
            </a:r>
            <a:r>
              <a:rPr lang="ru-RU" sz="1600" b="1" dirty="0"/>
              <a:t>значение</a:t>
            </a:r>
            <a:r>
              <a:rPr lang="ru-RU" sz="1600" dirty="0"/>
              <a:t> – уникальность, расположенность в двух таблицах (основной и дополнительной). Основная таблица – в которой прописывается формула. Дополнительная та, из которой значение подтягивается в основную</a:t>
            </a:r>
          </a:p>
          <a:p>
            <a:r>
              <a:rPr lang="ru-RU" sz="1600" b="1" dirty="0"/>
              <a:t>Таблица</a:t>
            </a:r>
            <a:r>
              <a:rPr lang="ru-RU" sz="1600" dirty="0"/>
              <a:t> (</a:t>
            </a:r>
            <a:r>
              <a:rPr lang="ru-RU" sz="1600" dirty="0" err="1"/>
              <a:t>table</a:t>
            </a:r>
            <a:r>
              <a:rPr lang="ru-RU" sz="1600" dirty="0"/>
              <a:t> </a:t>
            </a:r>
            <a:r>
              <a:rPr lang="ru-RU" sz="1600" dirty="0" err="1"/>
              <a:t>array</a:t>
            </a:r>
            <a:r>
              <a:rPr lang="ru-RU" sz="1600" dirty="0"/>
              <a:t>) – строго!!! Только со столбца, в котором располагается значение искомое!!! Далее можно выделить хоть все столбцы до конца таблицы. При этом необходимо осознавать, что столбец искомого значения в дополнительной таблице должен располагаться слева!!! Относительно столбца подтягиваемого значения!!!</a:t>
            </a:r>
          </a:p>
          <a:p>
            <a:r>
              <a:rPr lang="ru-RU" sz="1600" b="1" dirty="0"/>
              <a:t>Номер столбца</a:t>
            </a:r>
            <a:r>
              <a:rPr lang="ru-RU" sz="1600" dirty="0"/>
              <a:t> – числовое значение порядкового номера столбца, из которого значения подтягивается в основную таблицу. Отсчёт выполняется с первого выделенного столбца!!!</a:t>
            </a:r>
          </a:p>
          <a:p>
            <a:r>
              <a:rPr lang="ru-RU" sz="1600" i="1" dirty="0"/>
              <a:t>Интервальный просмотр</a:t>
            </a:r>
            <a:r>
              <a:rPr lang="ru-RU" sz="1600" dirty="0"/>
              <a:t> – тип поиска.</a:t>
            </a:r>
          </a:p>
          <a:p>
            <a:r>
              <a:rPr lang="ru-RU" sz="1600" dirty="0"/>
              <a:t>Поиск может быть осуществлен по двум направлениям:</a:t>
            </a:r>
          </a:p>
          <a:p>
            <a:pPr marL="342900" lvl="0" indent="-342900">
              <a:buAutoNum type="arabicParenR"/>
            </a:pPr>
            <a:r>
              <a:rPr lang="ru-RU" sz="1600" dirty="0" smtClean="0"/>
              <a:t>Строгое </a:t>
            </a:r>
            <a:r>
              <a:rPr lang="ru-RU" sz="1600" dirty="0"/>
              <a:t>соответствие (только так и никак иначе, ищем только это и ничего более). При таком типе поиска данный аргумент необходимо заполнять значением 0</a:t>
            </a:r>
            <a:r>
              <a:rPr lang="ru-RU" sz="1600" dirty="0" smtClean="0"/>
              <a:t>!!!</a:t>
            </a:r>
          </a:p>
          <a:p>
            <a:pPr marL="342900" indent="-342900">
              <a:buFontTx/>
              <a:buAutoNum type="arabicParenR"/>
            </a:pPr>
            <a:r>
              <a:rPr lang="ru-RU" sz="1600" dirty="0"/>
              <a:t>Приблизительное – В случае, если в диапазоне отсутствует значение точное относительно искомому, то будет найдено значение приблизительное относительно ему же (искомому), но всегда поиск будет осуществлен только в меньшую сторону. </a:t>
            </a:r>
            <a:r>
              <a:rPr lang="ru-RU" sz="1600" b="1" dirty="0" smtClean="0"/>
              <a:t>Для поиска по приблизительному </a:t>
            </a:r>
            <a:r>
              <a:rPr lang="ru-RU" sz="1600" b="1" dirty="0" smtClean="0"/>
              <a:t>соответствию, столбец искомого значение в дополнительной таблице следует ОБЯЗАТЕЛЬНО СОРТИРОВАТЬ от меньшего к большему</a:t>
            </a:r>
            <a:r>
              <a:rPr lang="ru-RU" sz="1600" dirty="0" smtClean="0"/>
              <a:t>. </a:t>
            </a:r>
            <a:r>
              <a:rPr lang="ru-RU" sz="1600" dirty="0" smtClean="0"/>
              <a:t>Например</a:t>
            </a:r>
            <a:r>
              <a:rPr lang="ru-RU" sz="1600" dirty="0"/>
              <a:t>, если у нас имеются два значение:</a:t>
            </a:r>
          </a:p>
          <a:p>
            <a:endParaRPr lang="ru-RU" dirty="0"/>
          </a:p>
        </p:txBody>
      </p:sp>
      <p:graphicFrame>
        <p:nvGraphicFramePr>
          <p:cNvPr id="4" name="Таблица 3"/>
          <p:cNvGraphicFramePr>
            <a:graphicFrameLocks noGrp="1"/>
          </p:cNvGraphicFramePr>
          <p:nvPr>
            <p:extLst>
              <p:ext uri="{D42A27DB-BD31-4B8C-83A1-F6EECF244321}">
                <p14:modId xmlns:p14="http://schemas.microsoft.com/office/powerpoint/2010/main" val="2363100670"/>
              </p:ext>
            </p:extLst>
          </p:nvPr>
        </p:nvGraphicFramePr>
        <p:xfrm>
          <a:off x="4256314" y="5373190"/>
          <a:ext cx="4212772" cy="1010920"/>
        </p:xfrm>
        <a:graphic>
          <a:graphicData uri="http://schemas.openxmlformats.org/drawingml/2006/table">
            <a:tbl>
              <a:tblPr firstRow="1" bandRow="1">
                <a:tableStyleId>{93296810-A885-4BE3-A3E7-6D5BEEA58F35}</a:tableStyleId>
              </a:tblPr>
              <a:tblGrid>
                <a:gridCol w="1072281">
                  <a:extLst>
                    <a:ext uri="{9D8B030D-6E8A-4147-A177-3AD203B41FA5}">
                      <a16:colId xmlns:a16="http://schemas.microsoft.com/office/drawing/2014/main" xmlns="" val="980848886"/>
                    </a:ext>
                  </a:extLst>
                </a:gridCol>
                <a:gridCol w="3140491">
                  <a:extLst>
                    <a:ext uri="{9D8B030D-6E8A-4147-A177-3AD203B41FA5}">
                      <a16:colId xmlns:a16="http://schemas.microsoft.com/office/drawing/2014/main" xmlns="" val="4096279129"/>
                    </a:ext>
                  </a:extLst>
                </a:gridCol>
              </a:tblGrid>
              <a:tr h="452743">
                <a:tc>
                  <a:txBody>
                    <a:bodyPr/>
                    <a:lstStyle/>
                    <a:p>
                      <a:r>
                        <a:rPr lang="ru-RU" sz="1600" dirty="0" smtClean="0"/>
                        <a:t>3</a:t>
                      </a:r>
                      <a:endParaRPr lang="ru-RU" sz="1600" dirty="0"/>
                    </a:p>
                  </a:txBody>
                  <a:tcPr>
                    <a:solidFill>
                      <a:schemeClr val="accent6">
                        <a:lumMod val="60000"/>
                        <a:lumOff val="40000"/>
                      </a:schemeClr>
                    </a:solidFill>
                  </a:tcPr>
                </a:tc>
                <a:tc>
                  <a:txBody>
                    <a:bodyPr/>
                    <a:lstStyle/>
                    <a:p>
                      <a:r>
                        <a:rPr lang="ru-RU" sz="1600" dirty="0" smtClean="0"/>
                        <a:t>Ищем 90</a:t>
                      </a:r>
                      <a:endParaRPr lang="ru-RU" sz="1600" dirty="0"/>
                    </a:p>
                  </a:txBody>
                  <a:tcPr>
                    <a:solidFill>
                      <a:schemeClr val="accent6">
                        <a:lumMod val="60000"/>
                        <a:lumOff val="40000"/>
                      </a:schemeClr>
                    </a:solidFill>
                  </a:tcPr>
                </a:tc>
                <a:extLst>
                  <a:ext uri="{0D108BD9-81ED-4DB2-BD59-A6C34878D82A}">
                    <a16:rowId xmlns:a16="http://schemas.microsoft.com/office/drawing/2014/main" xmlns="" val="2040297173"/>
                  </a:ext>
                </a:extLst>
              </a:tr>
              <a:tr h="558177">
                <a:tc>
                  <a:txBody>
                    <a:bodyPr/>
                    <a:lstStyle/>
                    <a:p>
                      <a:r>
                        <a:rPr lang="ru-RU" sz="1600" dirty="0" smtClean="0"/>
                        <a:t>100</a:t>
                      </a:r>
                      <a:endParaRPr lang="ru-RU" sz="1600" dirty="0"/>
                    </a:p>
                  </a:txBody>
                  <a:tcPr/>
                </a:tc>
                <a:tc>
                  <a:txBody>
                    <a:bodyPr/>
                    <a:lstStyle/>
                    <a:p>
                      <a:r>
                        <a:rPr lang="ru-RU" sz="1200" dirty="0" smtClean="0"/>
                        <a:t>Найдено будет</a:t>
                      </a:r>
                      <a:r>
                        <a:rPr lang="ru-RU" sz="1200" baseline="0" dirty="0" smtClean="0"/>
                        <a:t> 3 (т.к. относительно 90 значение 3 является меньшем</a:t>
                      </a:r>
                      <a:endParaRPr lang="ru-RU" sz="1200" dirty="0"/>
                    </a:p>
                  </a:txBody>
                  <a:tcPr/>
                </a:tc>
                <a:extLst>
                  <a:ext uri="{0D108BD9-81ED-4DB2-BD59-A6C34878D82A}">
                    <a16:rowId xmlns:a16="http://schemas.microsoft.com/office/drawing/2014/main" xmlns="" val="1914639057"/>
                  </a:ext>
                </a:extLst>
              </a:tr>
            </a:tbl>
          </a:graphicData>
        </a:graphic>
      </p:graphicFrame>
      <p:sp>
        <p:nvSpPr>
          <p:cNvPr id="5" name="Стрелка вниз 4"/>
          <p:cNvSpPr/>
          <p:nvPr/>
        </p:nvSpPr>
        <p:spPr>
          <a:xfrm>
            <a:off x="4676956" y="5571082"/>
            <a:ext cx="682388" cy="395785"/>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0995317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Функции Ссылки и </a:t>
            </a:r>
            <a:r>
              <a:rPr lang="ru-RU" dirty="0" smtClean="0"/>
              <a:t>Массивы</a:t>
            </a:r>
            <a:r>
              <a:rPr lang="en-US" dirty="0" smtClean="0"/>
              <a:t> (</a:t>
            </a:r>
            <a:r>
              <a:rPr lang="ru-RU" dirty="0" smtClean="0"/>
              <a:t>ГПР (</a:t>
            </a:r>
            <a:r>
              <a:rPr lang="en-US" dirty="0" smtClean="0"/>
              <a:t>HLOOKUP))</a:t>
            </a:r>
            <a:endParaRPr lang="ru-RU" dirty="0"/>
          </a:p>
        </p:txBody>
      </p:sp>
      <p:grpSp>
        <p:nvGrpSpPr>
          <p:cNvPr id="6" name="Группа 5"/>
          <p:cNvGrpSpPr/>
          <p:nvPr/>
        </p:nvGrpSpPr>
        <p:grpSpPr>
          <a:xfrm>
            <a:off x="472447" y="2060812"/>
            <a:ext cx="11364036" cy="3780429"/>
            <a:chOff x="472447" y="2060812"/>
            <a:chExt cx="11364036" cy="3780429"/>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7" y="2060812"/>
              <a:ext cx="4482267" cy="2402006"/>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403" y="2060812"/>
              <a:ext cx="6697080" cy="3780429"/>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472447" y="4653885"/>
              <a:ext cx="4666956" cy="1187356"/>
            </a:xfrm>
            <a:prstGeom prst="rect">
              <a:avLst/>
            </a:prstGeom>
            <a:noFill/>
          </p:spPr>
          <p:txBody>
            <a:bodyPr wrap="square" rtlCol="0">
              <a:noAutofit/>
            </a:bodyPr>
            <a:lstStyle/>
            <a:p>
              <a:r>
                <a:rPr lang="ru-RU" dirty="0" smtClean="0"/>
                <a:t>ГПР </a:t>
              </a:r>
              <a:r>
                <a:rPr lang="ru-RU" dirty="0"/>
                <a:t>- </a:t>
              </a:r>
              <a:r>
                <a:rPr lang="ru-RU" dirty="0" smtClean="0"/>
                <a:t>горизонтальный просмотр, т.е. просмотр для горизонтальных таблиц, у которых «шапка» таблице в столбце слева</a:t>
              </a:r>
              <a:endParaRPr lang="ru-RU" dirty="0"/>
            </a:p>
            <a:p>
              <a:endParaRPr lang="ru-RU" dirty="0"/>
            </a:p>
          </p:txBody>
        </p:sp>
      </p:grpSp>
    </p:spTree>
    <p:extLst>
      <p:ext uri="{BB962C8B-B14F-4D97-AF65-F5344CB8AC3E}">
        <p14:creationId xmlns:p14="http://schemas.microsoft.com/office/powerpoint/2010/main" val="16623367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ГПР (</a:t>
            </a:r>
            <a:r>
              <a:rPr lang="en-US" dirty="0" smtClean="0"/>
              <a:t>HLOOKUP</a:t>
            </a:r>
            <a:r>
              <a:rPr lang="en-US" dirty="0"/>
              <a:t>)</a:t>
            </a:r>
            <a:r>
              <a:rPr lang="ru-RU" dirty="0"/>
              <a:t>: разбор аргументов функции</a:t>
            </a:r>
          </a:p>
        </p:txBody>
      </p:sp>
      <p:sp>
        <p:nvSpPr>
          <p:cNvPr id="3" name="Прямоугольник 2"/>
          <p:cNvSpPr/>
          <p:nvPr/>
        </p:nvSpPr>
        <p:spPr>
          <a:xfrm>
            <a:off x="545910" y="1173707"/>
            <a:ext cx="11177517" cy="4247317"/>
          </a:xfrm>
          <a:prstGeom prst="rect">
            <a:avLst/>
          </a:prstGeom>
        </p:spPr>
        <p:txBody>
          <a:bodyPr wrap="square">
            <a:spAutoFit/>
          </a:bodyPr>
          <a:lstStyle/>
          <a:p>
            <a:r>
              <a:rPr lang="ru-RU" b="1" dirty="0"/>
              <a:t>Искомое значение</a:t>
            </a:r>
            <a:r>
              <a:rPr lang="ru-RU" dirty="0"/>
              <a:t> – уникальность, расположенность в двух таблицах (основной и дополнительной). Основная таблица – в которой прописывается формула. Дополнительная та, из которой значение подтягивается в основную</a:t>
            </a:r>
          </a:p>
          <a:p>
            <a:r>
              <a:rPr lang="ru-RU" b="1" dirty="0"/>
              <a:t>Таблица</a:t>
            </a:r>
            <a:r>
              <a:rPr lang="ru-RU" dirty="0"/>
              <a:t> (</a:t>
            </a:r>
            <a:r>
              <a:rPr lang="ru-RU" dirty="0" err="1"/>
              <a:t>table</a:t>
            </a:r>
            <a:r>
              <a:rPr lang="ru-RU" dirty="0"/>
              <a:t> </a:t>
            </a:r>
            <a:r>
              <a:rPr lang="ru-RU" dirty="0" err="1"/>
              <a:t>array</a:t>
            </a:r>
            <a:r>
              <a:rPr lang="ru-RU" dirty="0"/>
              <a:t>) – строго!!! Только со </a:t>
            </a:r>
            <a:r>
              <a:rPr lang="ru-RU" dirty="0" smtClean="0"/>
              <a:t>строки, </a:t>
            </a:r>
            <a:r>
              <a:rPr lang="ru-RU" dirty="0"/>
              <a:t>в котором располагается значение искомое!!! Далее можно выделить хоть все </a:t>
            </a:r>
            <a:r>
              <a:rPr lang="ru-RU" dirty="0" smtClean="0"/>
              <a:t>строки </a:t>
            </a:r>
            <a:r>
              <a:rPr lang="ru-RU" dirty="0"/>
              <a:t>до конца таблицы. При этом необходимо осознавать, что </a:t>
            </a:r>
            <a:r>
              <a:rPr lang="ru-RU" dirty="0" smtClean="0"/>
              <a:t>строка </a:t>
            </a:r>
            <a:r>
              <a:rPr lang="ru-RU" dirty="0"/>
              <a:t>искомого значения в дополнительной таблице </a:t>
            </a:r>
            <a:r>
              <a:rPr lang="ru-RU" dirty="0" smtClean="0"/>
              <a:t>должна </a:t>
            </a:r>
            <a:r>
              <a:rPr lang="ru-RU" dirty="0"/>
              <a:t>располагаться </a:t>
            </a:r>
            <a:r>
              <a:rPr lang="ru-RU" dirty="0" smtClean="0"/>
              <a:t>выше!!! </a:t>
            </a:r>
            <a:r>
              <a:rPr lang="ru-RU" dirty="0"/>
              <a:t>Относительно </a:t>
            </a:r>
            <a:r>
              <a:rPr lang="ru-RU" dirty="0" smtClean="0"/>
              <a:t>строки </a:t>
            </a:r>
            <a:r>
              <a:rPr lang="ru-RU" dirty="0"/>
              <a:t>подтягиваемого значения!!!</a:t>
            </a:r>
          </a:p>
          <a:p>
            <a:r>
              <a:rPr lang="ru-RU" b="1" dirty="0"/>
              <a:t>Номер </a:t>
            </a:r>
            <a:r>
              <a:rPr lang="ru-RU" b="1" dirty="0" smtClean="0"/>
              <a:t>строки</a:t>
            </a:r>
            <a:r>
              <a:rPr lang="ru-RU" dirty="0" smtClean="0"/>
              <a:t> </a:t>
            </a:r>
            <a:r>
              <a:rPr lang="ru-RU" dirty="0"/>
              <a:t>– числовое значение порядкового номера </a:t>
            </a:r>
            <a:r>
              <a:rPr lang="ru-RU" dirty="0" smtClean="0"/>
              <a:t>строки, </a:t>
            </a:r>
            <a:r>
              <a:rPr lang="ru-RU" dirty="0"/>
              <a:t>из которого значения подтягивается в основную таблицу. Отсчёт выполняется с </a:t>
            </a:r>
            <a:r>
              <a:rPr lang="ru-RU" dirty="0" smtClean="0"/>
              <a:t>первой выделенной строки!!!</a:t>
            </a:r>
            <a:endParaRPr lang="ru-RU" dirty="0"/>
          </a:p>
          <a:p>
            <a:r>
              <a:rPr lang="ru-RU" i="1" dirty="0"/>
              <a:t>Интервальный просмотр</a:t>
            </a:r>
            <a:r>
              <a:rPr lang="ru-RU" dirty="0"/>
              <a:t> – тип поиска.</a:t>
            </a:r>
          </a:p>
          <a:p>
            <a:r>
              <a:rPr lang="ru-RU" dirty="0"/>
              <a:t>Поиск может быть осуществлен по двум направлениям:</a:t>
            </a:r>
          </a:p>
          <a:p>
            <a:pPr marL="342900" lvl="0" indent="-342900">
              <a:buAutoNum type="arabicParenR"/>
            </a:pPr>
            <a:r>
              <a:rPr lang="ru-RU" dirty="0"/>
              <a:t>Строгое соответствие (только так и никак иначе, ищем только это и ничего более). При таком типе поиска данный аргумент необходимо заполнять значением 0!!!</a:t>
            </a:r>
          </a:p>
          <a:p>
            <a:pPr marL="342900" indent="-342900">
              <a:buFontTx/>
              <a:buAutoNum type="arabicParenR"/>
            </a:pPr>
            <a:r>
              <a:rPr lang="ru-RU" dirty="0"/>
              <a:t>Приблизительное – В случае, если в диапазоне отсутствует значение точное относительно искомому, то будет найдено значение приблизительное относительно ему же (искомому), но всегда поиск будет осуществлен только в меньшую сторону. </a:t>
            </a:r>
            <a:r>
              <a:rPr lang="ru-RU" dirty="0" smtClean="0"/>
              <a:t>(аналогично ВПР. См. предыдущий слайд)</a:t>
            </a:r>
            <a:endParaRPr lang="ru-RU" dirty="0"/>
          </a:p>
        </p:txBody>
      </p:sp>
    </p:spTree>
    <p:extLst>
      <p:ext uri="{BB962C8B-B14F-4D97-AF65-F5344CB8AC3E}">
        <p14:creationId xmlns:p14="http://schemas.microsoft.com/office/powerpoint/2010/main" val="18969821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Алгоритм написания формулы в ячейке</a:t>
            </a:r>
            <a:endParaRPr lang="ru-RU" dirty="0"/>
          </a:p>
        </p:txBody>
      </p:sp>
      <p:sp>
        <p:nvSpPr>
          <p:cNvPr id="3" name="TextBox 2"/>
          <p:cNvSpPr txBox="1"/>
          <p:nvPr/>
        </p:nvSpPr>
        <p:spPr>
          <a:xfrm>
            <a:off x="874713" y="1009934"/>
            <a:ext cx="10585450" cy="3330054"/>
          </a:xfrm>
          <a:prstGeom prst="rect">
            <a:avLst/>
          </a:prstGeom>
          <a:noFill/>
        </p:spPr>
        <p:txBody>
          <a:bodyPr wrap="square" rtlCol="0">
            <a:noAutofit/>
          </a:bodyPr>
          <a:lstStyle/>
          <a:p>
            <a:pPr marL="285750" indent="-285750">
              <a:buFont typeface="Wingdings" panose="05000000000000000000" pitchFamily="2" charset="2"/>
              <a:buChar char="§"/>
            </a:pPr>
            <a:r>
              <a:rPr lang="ru-RU" sz="2400" dirty="0"/>
              <a:t>Выделить ячейку, в которой необходимо прописать формулу</a:t>
            </a:r>
          </a:p>
          <a:p>
            <a:pPr marL="285750" indent="-285750">
              <a:buFont typeface="Wingdings" panose="05000000000000000000" pitchFamily="2" charset="2"/>
              <a:buChar char="§"/>
            </a:pPr>
            <a:r>
              <a:rPr lang="ru-RU" sz="2400" dirty="0"/>
              <a:t>Формула начинается со знака «=» </a:t>
            </a:r>
          </a:p>
          <a:p>
            <a:pPr marL="285750" indent="-285750">
              <a:buFont typeface="Wingdings" panose="05000000000000000000" pitchFamily="2" charset="2"/>
              <a:buChar char="§"/>
            </a:pPr>
            <a:r>
              <a:rPr lang="ru-RU" sz="2400" dirty="0"/>
              <a:t>При написании формулы с клавиатуры, знак «=» устанавливается посредством клавиши на клавиатуре</a:t>
            </a:r>
          </a:p>
          <a:p>
            <a:pPr marL="285750" indent="-285750">
              <a:buFont typeface="Wingdings" panose="05000000000000000000" pitchFamily="2" charset="2"/>
              <a:buChar char="§"/>
            </a:pPr>
            <a:r>
              <a:rPr lang="ru-RU" sz="2400" dirty="0"/>
              <a:t>При выборе любой функции из группы «Библиотека функций», знак «=» устанавливается самостоятельно с именем выбранной функцией</a:t>
            </a:r>
          </a:p>
          <a:p>
            <a:pPr marL="285750" indent="-285750">
              <a:buFont typeface="Wingdings" panose="05000000000000000000" pitchFamily="2" charset="2"/>
              <a:buChar char="§"/>
            </a:pPr>
            <a:r>
              <a:rPr lang="ru-RU" sz="2400" dirty="0"/>
              <a:t>Формула </a:t>
            </a:r>
            <a:r>
              <a:rPr lang="ru-RU" sz="2400" dirty="0" smtClean="0"/>
              <a:t>записывается как с </a:t>
            </a:r>
            <a:r>
              <a:rPr lang="ru-RU" sz="2400" dirty="0"/>
              <a:t>использованием ссылок на </a:t>
            </a:r>
            <a:r>
              <a:rPr lang="ru-RU" sz="2400" dirty="0" smtClean="0"/>
              <a:t>ячейки, так и с использованием числовых значений, введенных с клавиатуры</a:t>
            </a:r>
            <a:endParaRPr lang="ru-RU" sz="2400" dirty="0"/>
          </a:p>
          <a:p>
            <a:pPr marL="285750" indent="-285750">
              <a:buFont typeface="Wingdings" panose="05000000000000000000" pitchFamily="2" charset="2"/>
              <a:buChar char="§"/>
            </a:pPr>
            <a:r>
              <a:rPr lang="ru-RU" sz="2400" dirty="0"/>
              <a:t>Завершается ввод формулы нажатием на клавишу </a:t>
            </a:r>
            <a:r>
              <a:rPr lang="en-US" sz="2400" dirty="0"/>
              <a:t>Enter</a:t>
            </a:r>
            <a:endParaRPr lang="ru-RU" sz="2400"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713" y="4443505"/>
            <a:ext cx="4361905" cy="1971429"/>
          </a:xfrm>
          <a:prstGeom prst="rect">
            <a:avLst/>
          </a:prstGeom>
          <a:ln>
            <a:noFill/>
          </a:ln>
          <a:effectLst>
            <a:outerShdw blurRad="292100" dist="139700" dir="2700000" algn="tl" rotWithShape="0">
              <a:srgbClr val="333333">
                <a:alpha val="65000"/>
              </a:srgbClr>
            </a:outerShdw>
          </a:effectLst>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419" y="4443505"/>
            <a:ext cx="4352381" cy="1990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46000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Логические функции (Если </a:t>
            </a:r>
            <a:r>
              <a:rPr lang="en-US" dirty="0"/>
              <a:t>(IF</a:t>
            </a:r>
            <a:r>
              <a:rPr lang="ru-RU" dirty="0"/>
              <a:t>)</a:t>
            </a:r>
            <a:r>
              <a:rPr lang="en-US" dirty="0"/>
              <a:t>)</a:t>
            </a:r>
            <a:endParaRPr lang="ru-RU" dirty="0"/>
          </a:p>
        </p:txBody>
      </p:sp>
      <p:sp>
        <p:nvSpPr>
          <p:cNvPr id="4" name="Прямоугольник 3"/>
          <p:cNvSpPr/>
          <p:nvPr/>
        </p:nvSpPr>
        <p:spPr>
          <a:xfrm>
            <a:off x="860802" y="1429657"/>
            <a:ext cx="11003796" cy="4701319"/>
          </a:xfrm>
          <a:prstGeom prst="rect">
            <a:avLst/>
          </a:prstGeom>
        </p:spPr>
        <p:txBody>
          <a:bodyPr wrap="square">
            <a:noAutofit/>
          </a:bodyPr>
          <a:lstStyle/>
          <a:p>
            <a:r>
              <a:rPr lang="ru-RU" sz="2400" b="1" dirty="0"/>
              <a:t>Логическое </a:t>
            </a:r>
            <a:r>
              <a:rPr lang="ru-RU" sz="2400" b="1" dirty="0" smtClean="0"/>
              <a:t>выражение (</a:t>
            </a:r>
            <a:r>
              <a:rPr lang="en-US" sz="2400" b="1" dirty="0" err="1" smtClean="0"/>
              <a:t>logical_test</a:t>
            </a:r>
            <a:r>
              <a:rPr lang="en-US" sz="2400" b="1" dirty="0" smtClean="0"/>
              <a:t>)</a:t>
            </a:r>
            <a:r>
              <a:rPr lang="ru-RU" sz="2400" b="1" dirty="0" smtClean="0"/>
              <a:t>: </a:t>
            </a:r>
            <a:r>
              <a:rPr lang="ru-RU" sz="2400" dirty="0" smtClean="0"/>
              <a:t>обязательный аргумент, является основным условием </a:t>
            </a:r>
            <a:r>
              <a:rPr lang="ru-RU" sz="2400" dirty="0"/>
              <a:t>задачи (стаж </a:t>
            </a:r>
            <a:r>
              <a:rPr lang="ru-RU" sz="2400" dirty="0" smtClean="0"/>
              <a:t>&gt;</a:t>
            </a:r>
            <a:r>
              <a:rPr lang="en-US" sz="2400" dirty="0" smtClean="0"/>
              <a:t>3</a:t>
            </a:r>
            <a:r>
              <a:rPr lang="ru-RU" sz="2400" dirty="0" smtClean="0"/>
              <a:t>; </a:t>
            </a:r>
            <a:r>
              <a:rPr lang="ru-RU" sz="2400" dirty="0"/>
              <a:t>количество детей &gt;=2)</a:t>
            </a:r>
          </a:p>
          <a:p>
            <a:r>
              <a:rPr lang="ru-RU" sz="2400" i="1" dirty="0"/>
              <a:t>Значение если </a:t>
            </a:r>
            <a:r>
              <a:rPr lang="ru-RU" sz="2400" i="1" dirty="0" smtClean="0"/>
              <a:t>истина</a:t>
            </a:r>
            <a:r>
              <a:rPr lang="en-US" sz="2400" i="1" dirty="0" smtClean="0"/>
              <a:t> (</a:t>
            </a:r>
            <a:r>
              <a:rPr lang="en-US" sz="2400" i="1" dirty="0" err="1" smtClean="0"/>
              <a:t>value_if_true</a:t>
            </a:r>
            <a:r>
              <a:rPr lang="en-US" sz="2400" i="1" dirty="0" smtClean="0"/>
              <a:t>)</a:t>
            </a:r>
            <a:r>
              <a:rPr lang="ru-RU" sz="2400" i="1" dirty="0" smtClean="0"/>
              <a:t>: </a:t>
            </a:r>
            <a:r>
              <a:rPr lang="ru-RU" sz="2400" dirty="0"/>
              <a:t>необязательный</a:t>
            </a:r>
            <a:r>
              <a:rPr lang="ru-RU" sz="2400" i="1" dirty="0" smtClean="0"/>
              <a:t> </a:t>
            </a:r>
            <a:r>
              <a:rPr lang="ru-RU" sz="2400" dirty="0"/>
              <a:t>аргумент,</a:t>
            </a:r>
            <a:r>
              <a:rPr lang="ru-RU" sz="2400" i="1" dirty="0" smtClean="0"/>
              <a:t> </a:t>
            </a:r>
            <a:r>
              <a:rPr lang="ru-RU" sz="2400" dirty="0"/>
              <a:t>однако</a:t>
            </a:r>
            <a:r>
              <a:rPr lang="ru-RU" sz="2400" i="1" dirty="0" smtClean="0"/>
              <a:t> </a:t>
            </a:r>
            <a:r>
              <a:rPr lang="ru-RU" sz="2400" dirty="0"/>
              <a:t>требует</a:t>
            </a:r>
            <a:r>
              <a:rPr lang="ru-RU" sz="2400" i="1" dirty="0" smtClean="0"/>
              <a:t> </a:t>
            </a:r>
            <a:r>
              <a:rPr lang="ru-RU" sz="2400" dirty="0" smtClean="0"/>
              <a:t>заполнения, так как при отсутствии в нем данных в ячейку будет возвращаться значение ИСТИНА</a:t>
            </a:r>
            <a:r>
              <a:rPr lang="ru-RU" sz="2400" i="1" dirty="0" smtClean="0"/>
              <a:t>. </a:t>
            </a:r>
            <a:r>
              <a:rPr lang="ru-RU" sz="2400" dirty="0"/>
              <a:t>Этот</a:t>
            </a:r>
            <a:r>
              <a:rPr lang="ru-RU" sz="2400" i="1" dirty="0" smtClean="0"/>
              <a:t> </a:t>
            </a:r>
            <a:r>
              <a:rPr lang="ru-RU" sz="2400" dirty="0"/>
              <a:t>аргумент</a:t>
            </a:r>
            <a:r>
              <a:rPr lang="ru-RU" sz="2400" i="1" dirty="0" smtClean="0"/>
              <a:t> </a:t>
            </a:r>
            <a:r>
              <a:rPr lang="ru-RU" sz="2400" dirty="0"/>
              <a:t>является</a:t>
            </a:r>
            <a:r>
              <a:rPr lang="ru-RU" sz="2400" i="1" dirty="0" smtClean="0"/>
              <a:t> </a:t>
            </a:r>
            <a:r>
              <a:rPr lang="ru-RU" sz="2400" dirty="0"/>
              <a:t>неким</a:t>
            </a:r>
            <a:r>
              <a:rPr lang="ru-RU" sz="2400" i="1" dirty="0" smtClean="0"/>
              <a:t> </a:t>
            </a:r>
            <a:r>
              <a:rPr lang="ru-RU" sz="2400" dirty="0" smtClean="0"/>
              <a:t>событием, </a:t>
            </a:r>
            <a:r>
              <a:rPr lang="ru-RU" sz="2400" dirty="0"/>
              <a:t>которое происходит в следствии выполнения основного условия </a:t>
            </a:r>
            <a:r>
              <a:rPr lang="ru-RU" sz="2400" dirty="0" smtClean="0"/>
              <a:t>задачи. Например, если сотрудник имеет стаж работы </a:t>
            </a:r>
            <a:r>
              <a:rPr lang="en-US" sz="2400" dirty="0" smtClean="0"/>
              <a:t>&gt;3 </a:t>
            </a:r>
            <a:r>
              <a:rPr lang="ru-RU" sz="2400" dirty="0" smtClean="0"/>
              <a:t>лет, то его поощрительная премия 45% от размера оклада.</a:t>
            </a:r>
            <a:endParaRPr lang="ru-RU" sz="2400" dirty="0"/>
          </a:p>
          <a:p>
            <a:r>
              <a:rPr lang="ru-RU" sz="2400" i="1" dirty="0"/>
              <a:t>Значение</a:t>
            </a:r>
            <a:r>
              <a:rPr lang="ru-RU" sz="2400" dirty="0"/>
              <a:t> </a:t>
            </a:r>
            <a:r>
              <a:rPr lang="ru-RU" sz="2400" i="1" dirty="0"/>
              <a:t>если</a:t>
            </a:r>
            <a:r>
              <a:rPr lang="ru-RU" sz="2400" dirty="0"/>
              <a:t> </a:t>
            </a:r>
            <a:r>
              <a:rPr lang="ru-RU" sz="2400" i="1" dirty="0" smtClean="0"/>
              <a:t>ложь</a:t>
            </a:r>
            <a:r>
              <a:rPr lang="en-US" sz="2400" i="1" dirty="0" smtClean="0"/>
              <a:t> (</a:t>
            </a:r>
            <a:r>
              <a:rPr lang="en-US" sz="2400" i="1" dirty="0" err="1" smtClean="0"/>
              <a:t>value_if_false</a:t>
            </a:r>
            <a:r>
              <a:rPr lang="en-US" sz="2400" i="1" dirty="0" smtClean="0"/>
              <a:t>)</a:t>
            </a:r>
            <a:r>
              <a:rPr lang="ru-RU" sz="2400" dirty="0" smtClean="0"/>
              <a:t>: </a:t>
            </a:r>
            <a:r>
              <a:rPr lang="ru-RU" sz="2400" dirty="0"/>
              <a:t>необязательный</a:t>
            </a:r>
            <a:r>
              <a:rPr lang="ru-RU" sz="2400" i="1" dirty="0"/>
              <a:t> </a:t>
            </a:r>
            <a:r>
              <a:rPr lang="ru-RU" sz="2400" dirty="0"/>
              <a:t>аргумент,</a:t>
            </a:r>
            <a:r>
              <a:rPr lang="ru-RU" sz="2400" i="1" dirty="0"/>
              <a:t> </a:t>
            </a:r>
            <a:r>
              <a:rPr lang="ru-RU" sz="2400" dirty="0"/>
              <a:t>однако</a:t>
            </a:r>
            <a:r>
              <a:rPr lang="ru-RU" sz="2400" i="1" dirty="0"/>
              <a:t> </a:t>
            </a:r>
            <a:r>
              <a:rPr lang="ru-RU" sz="2400" dirty="0"/>
              <a:t>требует</a:t>
            </a:r>
            <a:r>
              <a:rPr lang="ru-RU" sz="2400" i="1" dirty="0"/>
              <a:t> </a:t>
            </a:r>
            <a:r>
              <a:rPr lang="ru-RU" sz="2400" dirty="0"/>
              <a:t>заполнения, так как при отсутствии в нем данных в ячейку будет возвращаться </a:t>
            </a:r>
            <a:r>
              <a:rPr lang="ru-RU" sz="2400" dirty="0" smtClean="0"/>
              <a:t>значение ЛОЖЬ. Этот аргумент является неким событием, </a:t>
            </a:r>
            <a:r>
              <a:rPr lang="ru-RU" sz="2400" dirty="0"/>
              <a:t>которое происходит в следствии не выполнения основного условия </a:t>
            </a:r>
            <a:r>
              <a:rPr lang="ru-RU" sz="2400" dirty="0" smtClean="0"/>
              <a:t>задачи. Например, </a:t>
            </a:r>
            <a:r>
              <a:rPr lang="ru-RU" sz="2400" dirty="0"/>
              <a:t>если сотрудник имеет стаж работы </a:t>
            </a:r>
            <a:r>
              <a:rPr lang="en-US" sz="2400" dirty="0" smtClean="0"/>
              <a:t>&lt;</a:t>
            </a:r>
            <a:r>
              <a:rPr lang="ru-RU" sz="2400" dirty="0" smtClean="0"/>
              <a:t>=</a:t>
            </a:r>
            <a:r>
              <a:rPr lang="en-US" sz="2400" dirty="0" smtClean="0"/>
              <a:t>3 </a:t>
            </a:r>
            <a:r>
              <a:rPr lang="ru-RU" sz="2400" dirty="0" smtClean="0"/>
              <a:t>лет, то его поощрительная премия 25% от оклада</a:t>
            </a:r>
            <a:endParaRPr lang="ru-RU" sz="2400" dirty="0"/>
          </a:p>
        </p:txBody>
      </p:sp>
    </p:spTree>
    <p:extLst>
      <p:ext uri="{BB962C8B-B14F-4D97-AF65-F5344CB8AC3E}">
        <p14:creationId xmlns:p14="http://schemas.microsoft.com/office/powerpoint/2010/main" val="3901055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Логические функции (Если </a:t>
            </a:r>
            <a:r>
              <a:rPr lang="en-US" dirty="0" smtClean="0"/>
              <a:t>(IF</a:t>
            </a:r>
            <a:r>
              <a:rPr lang="ru-RU" dirty="0" smtClean="0"/>
              <a:t>)</a:t>
            </a:r>
            <a:r>
              <a:rPr lang="en-US" dirty="0" smtClean="0"/>
              <a:t>)</a:t>
            </a:r>
            <a:r>
              <a:rPr lang="ru-RU" dirty="0" smtClean="0"/>
              <a:t> продолжение</a:t>
            </a:r>
            <a:endParaRPr lang="ru-RU" dirty="0"/>
          </a:p>
        </p:txBody>
      </p:sp>
      <p:grpSp>
        <p:nvGrpSpPr>
          <p:cNvPr id="6" name="Группа 5"/>
          <p:cNvGrpSpPr/>
          <p:nvPr/>
        </p:nvGrpSpPr>
        <p:grpSpPr>
          <a:xfrm>
            <a:off x="541270" y="1136997"/>
            <a:ext cx="11353639" cy="5441224"/>
            <a:chOff x="541270" y="1136997"/>
            <a:chExt cx="11353639" cy="5441224"/>
          </a:xfrm>
        </p:grpSpPr>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r="1396"/>
            <a:stretch/>
          </p:blipFill>
          <p:spPr>
            <a:xfrm>
              <a:off x="541270" y="1136997"/>
              <a:ext cx="7893045" cy="4954792"/>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075" y="3381053"/>
              <a:ext cx="6311293" cy="3197168"/>
            </a:xfrm>
            <a:prstGeom prst="rect">
              <a:avLst/>
            </a:prstGeom>
          </p:spPr>
        </p:pic>
        <p:sp>
          <p:nvSpPr>
            <p:cNvPr id="5" name="TextBox 4"/>
            <p:cNvSpPr txBox="1"/>
            <p:nvPr/>
          </p:nvSpPr>
          <p:spPr>
            <a:xfrm>
              <a:off x="8577437" y="1672893"/>
              <a:ext cx="3317472" cy="3416320"/>
            </a:xfrm>
            <a:prstGeom prst="rect">
              <a:avLst/>
            </a:prstGeom>
            <a:noFill/>
          </p:spPr>
          <p:txBody>
            <a:bodyPr wrap="square" rtlCol="0">
              <a:spAutoFit/>
            </a:bodyPr>
            <a:lstStyle/>
            <a:p>
              <a:r>
                <a:rPr lang="ru-RU" sz="2400" dirty="0"/>
                <a:t>Вкладка Формулы </a:t>
              </a:r>
              <a:r>
                <a:rPr lang="en-US" sz="2400" dirty="0"/>
                <a:t>(FORMULAS)</a:t>
              </a:r>
              <a:r>
                <a:rPr lang="ru-RU" sz="2400" dirty="0"/>
                <a:t> – Группа Библиотека функций </a:t>
              </a:r>
              <a:r>
                <a:rPr lang="en-US" sz="2400" dirty="0"/>
                <a:t>(FUNCTION LIBRARY)</a:t>
              </a:r>
              <a:r>
                <a:rPr lang="ru-RU" sz="2400" dirty="0"/>
                <a:t> – </a:t>
              </a:r>
              <a:r>
                <a:rPr lang="ru-RU" sz="2400" dirty="0" smtClean="0"/>
                <a:t>Логическая категория (</a:t>
              </a:r>
              <a:r>
                <a:rPr lang="en-US" sz="2400" dirty="0" smtClean="0"/>
                <a:t>LOGICAL</a:t>
              </a:r>
              <a:r>
                <a:rPr lang="ru-RU" sz="2400" dirty="0" smtClean="0"/>
                <a:t>)</a:t>
              </a:r>
              <a:r>
                <a:rPr lang="en-US" sz="2400" dirty="0" smtClean="0"/>
                <a:t> </a:t>
              </a:r>
              <a:r>
                <a:rPr lang="ru-RU" sz="2400" dirty="0" smtClean="0"/>
                <a:t>– Если (</a:t>
              </a:r>
              <a:r>
                <a:rPr lang="en-US" sz="2400" dirty="0" smtClean="0"/>
                <a:t>IF</a:t>
              </a:r>
              <a:r>
                <a:rPr lang="ru-RU" sz="2400" dirty="0" smtClean="0"/>
                <a:t>)– </a:t>
              </a:r>
              <a:r>
                <a:rPr lang="ru-RU" sz="2400" dirty="0"/>
                <a:t>Заполнить аргументы функции - ОК</a:t>
              </a:r>
              <a:endParaRPr lang="en-US" sz="2400" dirty="0"/>
            </a:p>
            <a:p>
              <a:endParaRPr lang="ru-RU" sz="2400" dirty="0"/>
            </a:p>
          </p:txBody>
        </p:sp>
      </p:grpSp>
    </p:spTree>
    <p:extLst>
      <p:ext uri="{BB962C8B-B14F-4D97-AF65-F5344CB8AC3E}">
        <p14:creationId xmlns:p14="http://schemas.microsoft.com/office/powerpoint/2010/main" val="18803558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Функции </a:t>
            </a:r>
            <a:r>
              <a:rPr lang="ru-RU" dirty="0" smtClean="0"/>
              <a:t>Логические (И (</a:t>
            </a:r>
            <a:r>
              <a:rPr lang="en-US" dirty="0" smtClean="0"/>
              <a:t>AND))</a:t>
            </a:r>
            <a:endParaRPr lang="ru-RU" dirty="0"/>
          </a:p>
        </p:txBody>
      </p:sp>
      <p:grpSp>
        <p:nvGrpSpPr>
          <p:cNvPr id="9" name="Группа 8"/>
          <p:cNvGrpSpPr/>
          <p:nvPr/>
        </p:nvGrpSpPr>
        <p:grpSpPr>
          <a:xfrm>
            <a:off x="327547" y="1108686"/>
            <a:ext cx="11491413" cy="5429664"/>
            <a:chOff x="327547" y="1108686"/>
            <a:chExt cx="11491413" cy="5429664"/>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547" y="1189501"/>
              <a:ext cx="3493826" cy="2066958"/>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4067033" y="1108686"/>
              <a:ext cx="7751927" cy="2246525"/>
            </a:xfrm>
            <a:prstGeom prst="rect">
              <a:avLst/>
            </a:prstGeom>
            <a:noFill/>
          </p:spPr>
          <p:txBody>
            <a:bodyPr wrap="square" rtlCol="0">
              <a:noAutofit/>
            </a:bodyPr>
            <a:lstStyle/>
            <a:p>
              <a:r>
                <a:rPr lang="ru-RU" dirty="0" smtClean="0"/>
                <a:t>При необходимости выполнения одновременно нескольких условий возникает необходимость использовать функцию </a:t>
              </a:r>
              <a:r>
                <a:rPr lang="ru-RU" b="1" dirty="0" smtClean="0"/>
                <a:t>И (</a:t>
              </a:r>
              <a:r>
                <a:rPr lang="en-US" b="1" dirty="0" smtClean="0"/>
                <a:t>and)</a:t>
              </a:r>
              <a:r>
                <a:rPr lang="ru-RU" dirty="0" smtClean="0"/>
                <a:t>.</a:t>
              </a:r>
            </a:p>
            <a:p>
              <a:pPr marL="285750" indent="-285750">
                <a:buFont typeface="Wingdings" panose="05000000000000000000" pitchFamily="2" charset="2"/>
                <a:buChar char="§"/>
              </a:pPr>
              <a:r>
                <a:rPr lang="ru-RU" dirty="0" smtClean="0"/>
                <a:t>Функция проверяет все ли аргументы имеют значение ИСТИНА, т.е. совпадают со всеми заданными условиями</a:t>
              </a:r>
            </a:p>
            <a:p>
              <a:pPr marL="285750" indent="-285750">
                <a:buFont typeface="Wingdings" panose="05000000000000000000" pitchFamily="2" charset="2"/>
                <a:buChar char="§"/>
              </a:pPr>
              <a:r>
                <a:rPr lang="ru-RU" dirty="0" smtClean="0"/>
                <a:t>Если хотя бы одно из условий не совпадает, функция возвращает в ячейку значение ЛОЖЬ</a:t>
              </a:r>
            </a:p>
            <a:p>
              <a:pPr marL="285750" indent="-285750">
                <a:buFont typeface="Wingdings" panose="05000000000000000000" pitchFamily="2" charset="2"/>
                <a:buChar char="§"/>
              </a:pPr>
              <a:r>
                <a:rPr lang="ru-RU" dirty="0" smtClean="0"/>
                <a:t>В дальнейшем функция </a:t>
              </a:r>
              <a:r>
                <a:rPr lang="ru-RU" b="1" dirty="0" smtClean="0"/>
                <a:t>И</a:t>
              </a:r>
              <a:r>
                <a:rPr lang="en-US" b="1" dirty="0" smtClean="0"/>
                <a:t> </a:t>
              </a:r>
              <a:r>
                <a:rPr lang="ru-RU" b="1" dirty="0"/>
                <a:t>(</a:t>
              </a:r>
              <a:r>
                <a:rPr lang="en-US" b="1" dirty="0"/>
                <a:t>and)</a:t>
              </a:r>
              <a:r>
                <a:rPr lang="ru-RU" dirty="0" smtClean="0"/>
                <a:t> может быть вложена в аргумент Логическое выражение у функции </a:t>
              </a:r>
              <a:r>
                <a:rPr lang="ru-RU" b="1" dirty="0" smtClean="0"/>
                <a:t>Если</a:t>
              </a:r>
              <a:endParaRPr lang="ru-RU" b="1" dirty="0"/>
            </a:p>
            <a:p>
              <a:endParaRPr lang="ru-RU" dirty="0"/>
            </a:p>
          </p:txBody>
        </p:sp>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47" y="3396155"/>
              <a:ext cx="5448232" cy="3142195"/>
            </a:xfrm>
            <a:prstGeom prst="rect">
              <a:avLst/>
            </a:prstGeom>
            <a:ln>
              <a:noFill/>
            </a:ln>
            <a:effectLst>
              <a:outerShdw blurRad="292100" dist="139700" dir="2700000" algn="tl" rotWithShape="0">
                <a:srgbClr val="333333">
                  <a:alpha val="65000"/>
                </a:srgbClr>
              </a:outerShdw>
            </a:effectLst>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5084" y="3396154"/>
              <a:ext cx="5808855" cy="3142196"/>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393350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Функции </a:t>
            </a:r>
            <a:r>
              <a:rPr lang="ru-RU" dirty="0" smtClean="0"/>
              <a:t>Логические</a:t>
            </a:r>
            <a:r>
              <a:rPr lang="en-US" dirty="0" smtClean="0"/>
              <a:t> (</a:t>
            </a:r>
            <a:r>
              <a:rPr lang="ru-RU" dirty="0" smtClean="0"/>
              <a:t>ИЛИ </a:t>
            </a:r>
            <a:r>
              <a:rPr lang="en-US" dirty="0" smtClean="0"/>
              <a:t>(OR))</a:t>
            </a:r>
            <a:endParaRPr lang="ru-RU" dirty="0"/>
          </a:p>
        </p:txBody>
      </p:sp>
      <p:grpSp>
        <p:nvGrpSpPr>
          <p:cNvPr id="7" name="Группа 6"/>
          <p:cNvGrpSpPr/>
          <p:nvPr/>
        </p:nvGrpSpPr>
        <p:grpSpPr>
          <a:xfrm>
            <a:off x="314408" y="887105"/>
            <a:ext cx="11492479" cy="5500046"/>
            <a:chOff x="314408" y="887105"/>
            <a:chExt cx="11492479" cy="5500046"/>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408" y="3133442"/>
              <a:ext cx="5539372" cy="3253709"/>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408" y="1009934"/>
              <a:ext cx="3274954" cy="20520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4053386" y="887105"/>
              <a:ext cx="7709846" cy="2246338"/>
            </a:xfrm>
            <a:prstGeom prst="rect">
              <a:avLst/>
            </a:prstGeom>
            <a:noFill/>
          </p:spPr>
          <p:txBody>
            <a:bodyPr wrap="square" rtlCol="0">
              <a:noAutofit/>
            </a:bodyPr>
            <a:lstStyle/>
            <a:p>
              <a:r>
                <a:rPr lang="ru-RU" dirty="0" smtClean="0"/>
                <a:t>При необходимости выполнения хотя одного из прописанных условий возникает необходимость использовать функцию </a:t>
              </a:r>
              <a:r>
                <a:rPr lang="ru-RU" b="1" dirty="0" smtClean="0"/>
                <a:t>ИЛИ (</a:t>
              </a:r>
              <a:r>
                <a:rPr lang="en-US" b="1" dirty="0" smtClean="0"/>
                <a:t>or)</a:t>
              </a:r>
              <a:r>
                <a:rPr lang="ru-RU" dirty="0" smtClean="0"/>
                <a:t>.</a:t>
              </a:r>
            </a:p>
            <a:p>
              <a:pPr marL="285750" indent="-285750">
                <a:buFont typeface="Wingdings" panose="05000000000000000000" pitchFamily="2" charset="2"/>
                <a:buChar char="§"/>
              </a:pPr>
              <a:r>
                <a:rPr lang="ru-RU" dirty="0" smtClean="0"/>
                <a:t>Функция проверяет имеет ли хотя бы один из аргументов значение </a:t>
              </a:r>
              <a:r>
                <a:rPr lang="ru-RU" b="1" dirty="0" smtClean="0"/>
                <a:t>ИСТИНА</a:t>
              </a:r>
            </a:p>
            <a:p>
              <a:pPr marL="285750" indent="-285750">
                <a:buFont typeface="Wingdings" panose="05000000000000000000" pitchFamily="2" charset="2"/>
                <a:buChar char="§"/>
              </a:pPr>
              <a:r>
                <a:rPr lang="ru-RU" dirty="0" smtClean="0"/>
                <a:t>Если ни одно из условий не совпадает, функция возвращает в ячейку значение </a:t>
              </a:r>
              <a:r>
                <a:rPr lang="ru-RU" b="1" dirty="0" smtClean="0"/>
                <a:t>ЛОЖЬ</a:t>
              </a:r>
            </a:p>
            <a:p>
              <a:pPr marL="285750" indent="-285750">
                <a:buFont typeface="Wingdings" panose="05000000000000000000" pitchFamily="2" charset="2"/>
                <a:buChar char="§"/>
              </a:pPr>
              <a:r>
                <a:rPr lang="ru-RU" dirty="0" smtClean="0"/>
                <a:t>В дальнейшем функция </a:t>
              </a:r>
              <a:r>
                <a:rPr lang="ru-RU" b="1" dirty="0" smtClean="0"/>
                <a:t>ИЛИ</a:t>
              </a:r>
              <a:r>
                <a:rPr lang="en-US" b="1" dirty="0" smtClean="0"/>
                <a:t> </a:t>
              </a:r>
              <a:r>
                <a:rPr lang="ru-RU" b="1" dirty="0" smtClean="0"/>
                <a:t>(</a:t>
              </a:r>
              <a:r>
                <a:rPr lang="en-US" b="1" dirty="0" smtClean="0"/>
                <a:t>or)</a:t>
              </a:r>
              <a:r>
                <a:rPr lang="ru-RU" dirty="0" smtClean="0"/>
                <a:t> может быть вложена в аргумент Логическое выражение у функции </a:t>
              </a:r>
              <a:r>
                <a:rPr lang="ru-RU" b="1" dirty="0" smtClean="0"/>
                <a:t>Если</a:t>
              </a:r>
              <a:endParaRPr lang="ru-RU" b="1" dirty="0"/>
            </a:p>
            <a:p>
              <a:endParaRPr lang="ru-RU" dirty="0"/>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8497" y="3133442"/>
              <a:ext cx="5748390" cy="3253709"/>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1003032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Функции </a:t>
            </a:r>
            <a:r>
              <a:rPr lang="ru-RU" dirty="0" smtClean="0"/>
              <a:t>Логические. Прием ЕСЛИ В ЕСЛИ</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36" y="1687464"/>
            <a:ext cx="10774779" cy="33918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561740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Функции Логические. Прием ЕСЛИ В </a:t>
            </a:r>
            <a:r>
              <a:rPr lang="ru-RU" dirty="0" smtClean="0"/>
              <a:t>ЕСЛИ (продолжение)</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327678"/>
            <a:ext cx="9763656" cy="51004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411674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Функции Логические. Прием ЕСЛИ В </a:t>
            </a:r>
            <a:r>
              <a:rPr lang="ru-RU" dirty="0" smtClean="0"/>
              <a:t>ЕСЛИ (продолжение)</a:t>
            </a:r>
            <a:endParaRPr lang="ru-RU" dirty="0"/>
          </a:p>
        </p:txBody>
      </p:sp>
      <p:grpSp>
        <p:nvGrpSpPr>
          <p:cNvPr id="5" name="Группа 4"/>
          <p:cNvGrpSpPr/>
          <p:nvPr/>
        </p:nvGrpSpPr>
        <p:grpSpPr>
          <a:xfrm>
            <a:off x="242126" y="1150052"/>
            <a:ext cx="11584070" cy="5378743"/>
            <a:chOff x="242126" y="1150052"/>
            <a:chExt cx="11584070" cy="5378743"/>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26" y="1150052"/>
              <a:ext cx="4336799" cy="2712265"/>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4829" y="3220872"/>
              <a:ext cx="7131367" cy="3307923"/>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0924878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Функции </a:t>
            </a:r>
            <a:r>
              <a:rPr lang="ru-RU" dirty="0" smtClean="0"/>
              <a:t>Логические </a:t>
            </a:r>
            <a:r>
              <a:rPr lang="en-US" dirty="0" smtClean="0"/>
              <a:t>(</a:t>
            </a:r>
            <a:r>
              <a:rPr lang="ru-RU" dirty="0" smtClean="0"/>
              <a:t>ЕСЛИОШИБКА (</a:t>
            </a:r>
            <a:r>
              <a:rPr lang="en-US" dirty="0" smtClean="0"/>
              <a:t>IFERROR</a:t>
            </a:r>
            <a:r>
              <a:rPr lang="ru-RU" dirty="0" smtClean="0"/>
              <a:t>))</a:t>
            </a:r>
            <a:endParaRPr lang="ru-RU" dirty="0"/>
          </a:p>
        </p:txBody>
      </p:sp>
      <p:grpSp>
        <p:nvGrpSpPr>
          <p:cNvPr id="6" name="Группа 5"/>
          <p:cNvGrpSpPr/>
          <p:nvPr/>
        </p:nvGrpSpPr>
        <p:grpSpPr>
          <a:xfrm>
            <a:off x="203540" y="1009934"/>
            <a:ext cx="11609491" cy="5633971"/>
            <a:chOff x="203540" y="1009934"/>
            <a:chExt cx="11609491" cy="5633971"/>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909" y="1009934"/>
              <a:ext cx="9628571" cy="2702257"/>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540" y="3901048"/>
              <a:ext cx="5590476" cy="2742857"/>
            </a:xfrm>
            <a:prstGeom prst="rect">
              <a:avLst/>
            </a:prstGeom>
            <a:ln>
              <a:noFill/>
            </a:ln>
            <a:effectLst>
              <a:outerShdw blurRad="292100" dist="139700" dir="2700000" algn="tl" rotWithShape="0">
                <a:srgbClr val="333333">
                  <a:alpha val="65000"/>
                </a:srgbClr>
              </a:outerShdw>
            </a:effectLst>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8011" y="3901048"/>
              <a:ext cx="5885020" cy="2742857"/>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8109019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Функции Логические </a:t>
            </a:r>
            <a:r>
              <a:rPr lang="en-US" dirty="0"/>
              <a:t>(</a:t>
            </a:r>
            <a:r>
              <a:rPr lang="ru-RU" dirty="0" smtClean="0"/>
              <a:t>ЕСНД </a:t>
            </a:r>
            <a:r>
              <a:rPr lang="ru-RU" dirty="0"/>
              <a:t>(</a:t>
            </a:r>
            <a:r>
              <a:rPr lang="en-US" dirty="0" smtClean="0"/>
              <a:t>IFNA</a:t>
            </a:r>
            <a:r>
              <a:rPr lang="ru-RU" dirty="0" smtClean="0"/>
              <a:t>)) 2013/2016</a:t>
            </a:r>
            <a:endParaRPr lang="ru-RU" dirty="0"/>
          </a:p>
        </p:txBody>
      </p:sp>
      <p:grpSp>
        <p:nvGrpSpPr>
          <p:cNvPr id="7" name="Группа 6"/>
          <p:cNvGrpSpPr/>
          <p:nvPr/>
        </p:nvGrpSpPr>
        <p:grpSpPr>
          <a:xfrm>
            <a:off x="245281" y="1009934"/>
            <a:ext cx="11546386" cy="5554636"/>
            <a:chOff x="245281" y="1009934"/>
            <a:chExt cx="11546386" cy="5554636"/>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475" y="1009934"/>
              <a:ext cx="9628571" cy="2579427"/>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81" y="3764570"/>
              <a:ext cx="5314286" cy="2800000"/>
            </a:xfrm>
            <a:prstGeom prst="rect">
              <a:avLst/>
            </a:prstGeom>
            <a:ln>
              <a:noFill/>
            </a:ln>
            <a:effectLst>
              <a:outerShdw blurRad="292100" dist="139700" dir="2700000" algn="tl" rotWithShape="0">
                <a:srgbClr val="333333">
                  <a:alpha val="65000"/>
                </a:srgbClr>
              </a:outerShdw>
            </a:effectLst>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7159" y="3726475"/>
              <a:ext cx="6114508" cy="2838095"/>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9309152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Функции Текстовые (СЦЕПИТЬ (</a:t>
            </a:r>
            <a:r>
              <a:rPr lang="en-US" dirty="0" smtClean="0"/>
              <a:t>CONCATENATE))</a:t>
            </a:r>
            <a:endParaRPr lang="ru-RU" dirty="0"/>
          </a:p>
        </p:txBody>
      </p:sp>
      <p:grpSp>
        <p:nvGrpSpPr>
          <p:cNvPr id="6" name="Группа 5"/>
          <p:cNvGrpSpPr/>
          <p:nvPr/>
        </p:nvGrpSpPr>
        <p:grpSpPr>
          <a:xfrm>
            <a:off x="1078172" y="1173708"/>
            <a:ext cx="10698708" cy="5339616"/>
            <a:chOff x="1078172" y="1173708"/>
            <a:chExt cx="10698708" cy="5339616"/>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172" y="1173708"/>
              <a:ext cx="6114197" cy="1909175"/>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172" y="3246657"/>
              <a:ext cx="6114198" cy="3266667"/>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7356144" y="1959714"/>
              <a:ext cx="4420736" cy="2246338"/>
            </a:xfrm>
            <a:prstGeom prst="rect">
              <a:avLst/>
            </a:prstGeom>
            <a:noFill/>
          </p:spPr>
          <p:txBody>
            <a:bodyPr wrap="square" rtlCol="0">
              <a:noAutofit/>
            </a:bodyPr>
            <a:lstStyle/>
            <a:p>
              <a:r>
                <a:rPr lang="ru-RU" dirty="0" smtClean="0"/>
                <a:t>Объединить данные из нескольких ячеек в одну можно двумя способами:</a:t>
              </a:r>
            </a:p>
            <a:p>
              <a:pPr marL="342900" indent="-342900">
                <a:buAutoNum type="arabicParenR"/>
              </a:pPr>
              <a:r>
                <a:rPr lang="ru-RU" dirty="0" smtClean="0"/>
                <a:t>Используя </a:t>
              </a:r>
              <a:r>
                <a:rPr lang="en-US" dirty="0" smtClean="0"/>
                <a:t>&amp; (</a:t>
              </a:r>
              <a:r>
                <a:rPr lang="ru-RU" dirty="0" smtClean="0"/>
                <a:t>объединение текстовых строк)</a:t>
              </a:r>
            </a:p>
            <a:p>
              <a:pPr marL="342900" indent="-342900">
                <a:buAutoNum type="arabicParenR"/>
              </a:pPr>
              <a:r>
                <a:rPr lang="ru-RU" b="1" dirty="0" smtClean="0"/>
                <a:t>СЦЕПИТЬ</a:t>
              </a:r>
              <a:r>
                <a:rPr lang="ru-RU" dirty="0" smtClean="0"/>
                <a:t> </a:t>
              </a:r>
              <a:r>
                <a:rPr lang="en-US" dirty="0" smtClean="0"/>
                <a:t>(</a:t>
              </a:r>
              <a:r>
                <a:rPr lang="en-US" b="1" i="1" dirty="0" smtClean="0"/>
                <a:t>CONCATENATE</a:t>
              </a:r>
              <a:r>
                <a:rPr lang="en-US" dirty="0" smtClean="0"/>
                <a:t>)</a:t>
              </a:r>
              <a:r>
                <a:rPr lang="ru-RU" dirty="0" smtClean="0"/>
                <a:t>. Данной функцией возможно соединить в одну ячейку до 255 включительно текстовых значений из разных ячеек</a:t>
              </a:r>
              <a:endParaRPr lang="ru-RU" dirty="0"/>
            </a:p>
          </p:txBody>
        </p:sp>
      </p:grpSp>
    </p:spTree>
    <p:extLst>
      <p:ext uri="{BB962C8B-B14F-4D97-AF65-F5344CB8AC3E}">
        <p14:creationId xmlns:p14="http://schemas.microsoft.com/office/powerpoint/2010/main" val="31233622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Важно при написании формулы с клавиатуры</a:t>
            </a:r>
            <a:endParaRPr lang="ru-RU" dirty="0"/>
          </a:p>
        </p:txBody>
      </p:sp>
      <p:grpSp>
        <p:nvGrpSpPr>
          <p:cNvPr id="4" name="Группа 3"/>
          <p:cNvGrpSpPr/>
          <p:nvPr/>
        </p:nvGrpSpPr>
        <p:grpSpPr>
          <a:xfrm>
            <a:off x="874714" y="1009934"/>
            <a:ext cx="10589386" cy="5362274"/>
            <a:chOff x="874714" y="1009934"/>
            <a:chExt cx="10589386" cy="5362274"/>
          </a:xfrm>
        </p:grpSpPr>
        <p:sp>
          <p:nvSpPr>
            <p:cNvPr id="3" name="TextBox 2"/>
            <p:cNvSpPr txBox="1"/>
            <p:nvPr/>
          </p:nvSpPr>
          <p:spPr>
            <a:xfrm>
              <a:off x="874714" y="1009934"/>
              <a:ext cx="10585450" cy="3370998"/>
            </a:xfrm>
            <a:prstGeom prst="rect">
              <a:avLst/>
            </a:prstGeom>
            <a:noFill/>
          </p:spPr>
          <p:txBody>
            <a:bodyPr wrap="square" rtlCol="0">
              <a:noAutofit/>
            </a:bodyPr>
            <a:lstStyle/>
            <a:p>
              <a:pPr marL="342900" indent="-342900">
                <a:buFont typeface="Wingdings" panose="05000000000000000000" pitchFamily="2" charset="2"/>
                <a:buChar char="§"/>
              </a:pPr>
              <a:r>
                <a:rPr lang="ru-RU" sz="2400" dirty="0" smtClean="0"/>
                <a:t>При написании формулы с клавиатуры необходимо помнить, что указывая буквенные обозначения столбцов, </a:t>
              </a:r>
              <a:r>
                <a:rPr lang="ru-RU" sz="2400" b="1" dirty="0" smtClean="0"/>
                <a:t>раскладка клавиатуры должна быть </a:t>
              </a:r>
              <a:r>
                <a:rPr lang="en-US" sz="2400" b="1" dirty="0" smtClean="0">
                  <a:solidFill>
                    <a:srgbClr val="C00000"/>
                  </a:solidFill>
                </a:rPr>
                <a:t>EN</a:t>
              </a:r>
            </a:p>
            <a:p>
              <a:pPr marL="342900" indent="-342900">
                <a:buFont typeface="Wingdings" panose="05000000000000000000" pitchFamily="2" charset="2"/>
                <a:buChar char="§"/>
              </a:pPr>
              <a:r>
                <a:rPr lang="ru-RU" sz="2400" b="1" dirty="0" smtClean="0"/>
                <a:t>Заголовки столбцов </a:t>
              </a:r>
              <a:r>
                <a:rPr lang="ru-RU" sz="2400" dirty="0" smtClean="0"/>
                <a:t>в </a:t>
              </a:r>
              <a:r>
                <a:rPr lang="en-US" sz="2400" dirty="0" smtClean="0"/>
                <a:t>Excel </a:t>
              </a:r>
              <a:r>
                <a:rPr lang="ru-RU" sz="2400" dirty="0" smtClean="0"/>
                <a:t>могут обозначаться как буквы</a:t>
              </a:r>
              <a:r>
                <a:rPr lang="ru-RU" sz="2400" b="1" dirty="0" smtClean="0">
                  <a:solidFill>
                    <a:srgbClr val="C00000"/>
                  </a:solidFill>
                </a:rPr>
                <a:t> </a:t>
              </a:r>
              <a:r>
                <a:rPr lang="en-US" sz="2400" b="1" dirty="0" smtClean="0">
                  <a:solidFill>
                    <a:srgbClr val="C00000"/>
                  </a:solidFill>
                </a:rPr>
                <a:t>EN</a:t>
              </a:r>
              <a:r>
                <a:rPr lang="ru-RU" sz="2400" b="1" dirty="0" smtClean="0">
                  <a:solidFill>
                    <a:srgbClr val="C00000"/>
                  </a:solidFill>
                </a:rPr>
                <a:t> </a:t>
              </a:r>
              <a:r>
                <a:rPr lang="ru-RU" sz="2400" dirty="0" smtClean="0"/>
                <a:t>так и цифры</a:t>
              </a:r>
              <a:endParaRPr lang="en-US" sz="2400" dirty="0" smtClean="0"/>
            </a:p>
            <a:p>
              <a:pPr marL="342900" indent="-342900">
                <a:buFont typeface="Wingdings" panose="05000000000000000000" pitchFamily="2" charset="2"/>
                <a:buChar char="§"/>
              </a:pPr>
              <a:r>
                <a:rPr lang="ru-RU" sz="2400" dirty="0" smtClean="0"/>
                <a:t>Вид </a:t>
              </a:r>
              <a:r>
                <a:rPr lang="ru-RU" sz="2400" b="1" dirty="0" smtClean="0"/>
                <a:t>Заголовков столбцов </a:t>
              </a:r>
              <a:r>
                <a:rPr lang="ru-RU" sz="2400" dirty="0" smtClean="0"/>
                <a:t>зависит от используемого </a:t>
              </a:r>
              <a:r>
                <a:rPr lang="ru-RU" sz="2400" b="1" dirty="0" smtClean="0"/>
                <a:t>Стиля ссылок</a:t>
              </a:r>
              <a:r>
                <a:rPr lang="ru-RU" sz="2400" dirty="0" smtClean="0"/>
                <a:t> </a:t>
              </a:r>
            </a:p>
            <a:p>
              <a:pPr marL="342900" indent="-342900">
                <a:buFont typeface="Wingdings" panose="05000000000000000000" pitchFamily="2" charset="2"/>
                <a:buChar char="§"/>
              </a:pPr>
              <a:r>
                <a:rPr lang="ru-RU" sz="2400" dirty="0" smtClean="0"/>
                <a:t>Переключается </a:t>
              </a:r>
              <a:r>
                <a:rPr lang="ru-RU" sz="2400" b="1" dirty="0" smtClean="0"/>
                <a:t>Стиль ссылок </a:t>
              </a:r>
              <a:r>
                <a:rPr lang="ru-RU" sz="2400" dirty="0" smtClean="0"/>
                <a:t>во вкладке </a:t>
              </a:r>
              <a:r>
                <a:rPr lang="ru-RU" sz="2400" b="1" dirty="0" smtClean="0"/>
                <a:t>Файл </a:t>
              </a:r>
              <a:r>
                <a:rPr lang="en-US" sz="2400" b="1" dirty="0"/>
                <a:t>(FILE)</a:t>
              </a:r>
              <a:r>
                <a:rPr lang="ru-RU" sz="2400" b="1" dirty="0" smtClean="0"/>
                <a:t>– Параметры </a:t>
              </a:r>
              <a:r>
                <a:rPr lang="en-US" sz="2400" b="1" dirty="0" smtClean="0"/>
                <a:t>(OPTIONS)</a:t>
              </a:r>
              <a:r>
                <a:rPr lang="ru-RU" sz="2400" b="1" dirty="0" smtClean="0"/>
                <a:t>– Формулы </a:t>
              </a:r>
              <a:r>
                <a:rPr lang="en-US" sz="2400" b="1" dirty="0" smtClean="0"/>
                <a:t>(FORMULAS)</a:t>
              </a:r>
              <a:r>
                <a:rPr lang="ru-RU" sz="2400" b="1" dirty="0" smtClean="0"/>
                <a:t>– Стиль ссылок </a:t>
              </a:r>
              <a:r>
                <a:rPr lang="en-US" sz="2400" b="1" dirty="0" smtClean="0"/>
                <a:t>R1C1 (R1C1 REFERENCE STYLE)</a:t>
              </a:r>
              <a:r>
                <a:rPr lang="ru-RU" sz="2400" dirty="0" smtClean="0"/>
                <a:t>. При этом пользователю привычнее видеть </a:t>
              </a:r>
              <a:r>
                <a:rPr lang="ru-RU" sz="2400" b="1" dirty="0" smtClean="0"/>
                <a:t>Заголовки столбцов </a:t>
              </a:r>
              <a:r>
                <a:rPr lang="ru-RU" sz="2400" dirty="0" smtClean="0"/>
                <a:t>в виде буквенного обозначения. </a:t>
              </a:r>
            </a:p>
            <a:p>
              <a:pPr marL="342900" indent="-342900">
                <a:buFont typeface="Wingdings" panose="05000000000000000000" pitchFamily="2" charset="2"/>
                <a:buChar char="§"/>
              </a:pPr>
              <a:r>
                <a:rPr lang="ru-RU" sz="2400" b="1" dirty="0" smtClean="0"/>
                <a:t>Заголовки строк </a:t>
              </a:r>
              <a:r>
                <a:rPr lang="ru-RU" sz="2400" dirty="0" smtClean="0"/>
                <a:t>в </a:t>
              </a:r>
              <a:r>
                <a:rPr lang="en-US" sz="2400" dirty="0" smtClean="0"/>
                <a:t>Excel</a:t>
              </a:r>
              <a:r>
                <a:rPr lang="ru-RU" sz="2400" dirty="0" smtClean="0"/>
                <a:t> обозначаются всегда цифрами</a:t>
              </a:r>
            </a:p>
            <a:p>
              <a:endParaRPr lang="ru-RU" sz="2400" dirty="0" smtClean="0"/>
            </a:p>
            <a:p>
              <a:endParaRPr lang="ru-RU" sz="2400"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714" y="4536208"/>
              <a:ext cx="5122830" cy="1836000"/>
            </a:xfrm>
            <a:prstGeom prst="rect">
              <a:avLst/>
            </a:prstGeom>
            <a:ln>
              <a:noFill/>
            </a:ln>
            <a:effectLst>
              <a:outerShdw blurRad="292100" dist="139700" dir="2700000" algn="tl" rotWithShape="0">
                <a:srgbClr val="333333">
                  <a:alpha val="65000"/>
                </a:srgbClr>
              </a:outerShdw>
            </a:effectLst>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439" y="4536208"/>
              <a:ext cx="5296661" cy="18360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0567073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Функции </a:t>
            </a:r>
            <a:r>
              <a:rPr lang="ru-RU" dirty="0" smtClean="0"/>
              <a:t>Текстовые</a:t>
            </a:r>
            <a:r>
              <a:rPr lang="en-US" dirty="0" smtClean="0"/>
              <a:t> (</a:t>
            </a:r>
            <a:r>
              <a:rPr lang="ru-RU" dirty="0" smtClean="0"/>
              <a:t>СЖПРОБЕЛЫ (</a:t>
            </a:r>
            <a:r>
              <a:rPr lang="en-US" dirty="0" smtClean="0"/>
              <a:t>TRIM</a:t>
            </a:r>
            <a:r>
              <a:rPr lang="ru-RU" dirty="0" smtClean="0"/>
              <a:t>))</a:t>
            </a:r>
            <a:endParaRPr lang="ru-RU" dirty="0"/>
          </a:p>
        </p:txBody>
      </p:sp>
      <p:grpSp>
        <p:nvGrpSpPr>
          <p:cNvPr id="7" name="Группа 6"/>
          <p:cNvGrpSpPr/>
          <p:nvPr/>
        </p:nvGrpSpPr>
        <p:grpSpPr>
          <a:xfrm>
            <a:off x="346914" y="1191929"/>
            <a:ext cx="11006886" cy="5500049"/>
            <a:chOff x="346914" y="1191929"/>
            <a:chExt cx="11006886" cy="5500049"/>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914" y="1191929"/>
              <a:ext cx="7357824" cy="3598436"/>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7848095" y="2320003"/>
              <a:ext cx="3505705" cy="1342286"/>
            </a:xfrm>
            <a:prstGeom prst="rect">
              <a:avLst/>
            </a:prstGeom>
            <a:noFill/>
          </p:spPr>
          <p:txBody>
            <a:bodyPr wrap="square" rtlCol="0">
              <a:noAutofit/>
            </a:bodyPr>
            <a:lstStyle/>
            <a:p>
              <a:r>
                <a:rPr lang="ru-RU" b="1" dirty="0" smtClean="0"/>
                <a:t>СЖПРОБЕЛЫ</a:t>
              </a:r>
              <a:r>
                <a:rPr lang="ru-RU" dirty="0" smtClean="0"/>
                <a:t> (</a:t>
              </a:r>
              <a:r>
                <a:rPr lang="en-US" b="1" i="1" dirty="0" smtClean="0"/>
                <a:t>TRIM</a:t>
              </a:r>
              <a:r>
                <a:rPr lang="en-US" dirty="0" smtClean="0"/>
                <a:t>) </a:t>
              </a:r>
              <a:r>
                <a:rPr lang="ru-RU" dirty="0" smtClean="0"/>
                <a:t>позволяет сжимать пробелы между словами до одного пробела и удаляет пробелы слева от первого символа и справа от последнего символа</a:t>
              </a:r>
              <a:endParaRPr lang="ru-RU" dirty="0"/>
            </a:p>
          </p:txBody>
        </p:sp>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497" y="4963286"/>
              <a:ext cx="5780658" cy="1728692"/>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55807678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Функции </a:t>
            </a:r>
            <a:r>
              <a:rPr lang="ru-RU" dirty="0" smtClean="0"/>
              <a:t>Текстовые ПРОПИСН (</a:t>
            </a:r>
            <a:r>
              <a:rPr lang="en-US" b="1" i="1" dirty="0"/>
              <a:t>UPPER</a:t>
            </a:r>
            <a:r>
              <a:rPr lang="ru-RU" dirty="0" smtClean="0"/>
              <a:t>)</a:t>
            </a:r>
            <a:endParaRPr lang="ru-RU" dirty="0"/>
          </a:p>
        </p:txBody>
      </p:sp>
      <p:grpSp>
        <p:nvGrpSpPr>
          <p:cNvPr id="7" name="Группа 6"/>
          <p:cNvGrpSpPr/>
          <p:nvPr/>
        </p:nvGrpSpPr>
        <p:grpSpPr>
          <a:xfrm>
            <a:off x="1054703" y="1117653"/>
            <a:ext cx="9985198" cy="5469232"/>
            <a:chOff x="781748" y="1213188"/>
            <a:chExt cx="9985198" cy="5469232"/>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748" y="1213188"/>
              <a:ext cx="5400688" cy="3760206"/>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7261241" y="2422148"/>
              <a:ext cx="3505705" cy="1342286"/>
            </a:xfrm>
            <a:prstGeom prst="rect">
              <a:avLst/>
            </a:prstGeom>
            <a:noFill/>
          </p:spPr>
          <p:txBody>
            <a:bodyPr wrap="square" rtlCol="0">
              <a:noAutofit/>
            </a:bodyPr>
            <a:lstStyle/>
            <a:p>
              <a:r>
                <a:rPr lang="ru-RU" b="1" dirty="0" smtClean="0"/>
                <a:t>ПРОПИСН</a:t>
              </a:r>
              <a:r>
                <a:rPr lang="ru-RU" dirty="0" smtClean="0"/>
                <a:t>(</a:t>
              </a:r>
              <a:r>
                <a:rPr lang="en-US" b="1" i="1" dirty="0" smtClean="0"/>
                <a:t>UPPER</a:t>
              </a:r>
              <a:r>
                <a:rPr lang="en-US" dirty="0" smtClean="0"/>
                <a:t>) </a:t>
              </a:r>
              <a:r>
                <a:rPr lang="ru-RU" dirty="0" smtClean="0"/>
                <a:t>позволяет все буквы текста сделать ЗАГЛАВНЫМИ буквами</a:t>
              </a:r>
              <a:endParaRPr lang="ru-RU" dirty="0"/>
            </a:p>
          </p:txBody>
        </p:sp>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695" y="5033594"/>
              <a:ext cx="6866010" cy="1648826"/>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5138841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Функции </a:t>
            </a:r>
            <a:r>
              <a:rPr lang="ru-RU" dirty="0" smtClean="0"/>
              <a:t>Текстовые СТРОЧН (</a:t>
            </a:r>
            <a:r>
              <a:rPr lang="en-US" dirty="0" smtClean="0"/>
              <a:t>LOWER</a:t>
            </a:r>
            <a:r>
              <a:rPr lang="ru-RU" dirty="0" smtClean="0"/>
              <a:t>)</a:t>
            </a:r>
            <a:endParaRPr lang="ru-RU" dirty="0"/>
          </a:p>
        </p:txBody>
      </p:sp>
      <p:grpSp>
        <p:nvGrpSpPr>
          <p:cNvPr id="8" name="Группа 7"/>
          <p:cNvGrpSpPr/>
          <p:nvPr/>
        </p:nvGrpSpPr>
        <p:grpSpPr>
          <a:xfrm>
            <a:off x="890246" y="1009934"/>
            <a:ext cx="10123497" cy="5484718"/>
            <a:chOff x="630939" y="1155111"/>
            <a:chExt cx="10123497" cy="5484718"/>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39" y="1155111"/>
              <a:ext cx="5754103" cy="3621606"/>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7276473" y="2286291"/>
              <a:ext cx="3477963" cy="1266574"/>
            </a:xfrm>
            <a:prstGeom prst="rect">
              <a:avLst/>
            </a:prstGeom>
            <a:noFill/>
          </p:spPr>
          <p:txBody>
            <a:bodyPr wrap="square" rtlCol="0">
              <a:noAutofit/>
            </a:bodyPr>
            <a:lstStyle/>
            <a:p>
              <a:r>
                <a:rPr lang="ru-RU" b="1" dirty="0" smtClean="0"/>
                <a:t>СТРОЧН</a:t>
              </a:r>
              <a:r>
                <a:rPr lang="en-US" dirty="0"/>
                <a:t> </a:t>
              </a:r>
              <a:r>
                <a:rPr lang="ru-RU" b="1" i="1" dirty="0" smtClean="0"/>
                <a:t>(</a:t>
              </a:r>
              <a:r>
                <a:rPr lang="en-US" b="1" i="1" dirty="0" smtClean="0"/>
                <a:t>LOWER) </a:t>
              </a:r>
              <a:r>
                <a:rPr lang="ru-RU" dirty="0" smtClean="0"/>
                <a:t>позволяет все буквы текста сделать СТРОЧНЫМИ буквами</a:t>
              </a:r>
              <a:endParaRPr lang="ru-RU" dirty="0"/>
            </a:p>
          </p:txBody>
        </p:sp>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4143" y="4844956"/>
              <a:ext cx="6397113" cy="1794873"/>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2158054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Функции </a:t>
            </a:r>
            <a:r>
              <a:rPr lang="ru-RU" dirty="0" smtClean="0"/>
              <a:t>Текстовые ПРОПНАЧ</a:t>
            </a:r>
            <a:r>
              <a:rPr lang="en-US" dirty="0" smtClean="0"/>
              <a:t> (PROPER)</a:t>
            </a:r>
            <a:endParaRPr lang="ru-RU" dirty="0"/>
          </a:p>
        </p:txBody>
      </p:sp>
      <p:grpSp>
        <p:nvGrpSpPr>
          <p:cNvPr id="6" name="Группа 5"/>
          <p:cNvGrpSpPr/>
          <p:nvPr/>
        </p:nvGrpSpPr>
        <p:grpSpPr>
          <a:xfrm>
            <a:off x="961335" y="1009934"/>
            <a:ext cx="10161591" cy="5502135"/>
            <a:chOff x="524606" y="1121436"/>
            <a:chExt cx="10161591" cy="5502135"/>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606" y="1121436"/>
              <a:ext cx="5575944" cy="3641634"/>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7208234" y="2354530"/>
              <a:ext cx="3477963" cy="1266574"/>
            </a:xfrm>
            <a:prstGeom prst="rect">
              <a:avLst/>
            </a:prstGeom>
            <a:noFill/>
          </p:spPr>
          <p:txBody>
            <a:bodyPr wrap="square" rtlCol="0">
              <a:noAutofit/>
            </a:bodyPr>
            <a:lstStyle/>
            <a:p>
              <a:r>
                <a:rPr lang="ru-RU" b="1" dirty="0" smtClean="0"/>
                <a:t>ПРОПНАЧ</a:t>
              </a:r>
              <a:r>
                <a:rPr lang="en-US" dirty="0" smtClean="0"/>
                <a:t> </a:t>
              </a:r>
              <a:r>
                <a:rPr lang="ru-RU" b="1" i="1" dirty="0" smtClean="0"/>
                <a:t>(</a:t>
              </a:r>
              <a:r>
                <a:rPr lang="en-US" b="1" dirty="0"/>
                <a:t>PROPER</a:t>
              </a:r>
              <a:r>
                <a:rPr lang="en-US" b="1" i="1" dirty="0" smtClean="0"/>
                <a:t>) </a:t>
              </a:r>
              <a:r>
                <a:rPr lang="ru-RU" dirty="0" smtClean="0"/>
                <a:t>позволяет каждое новое слово в тексте начинать с Заглавной Буквы</a:t>
              </a:r>
              <a:endParaRPr lang="ru-RU" dirty="0"/>
            </a:p>
          </p:txBody>
        </p:sp>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1635" y="4874572"/>
              <a:ext cx="6205048" cy="1748999"/>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4205938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Функции </a:t>
            </a:r>
            <a:r>
              <a:rPr lang="ru-RU" dirty="0" smtClean="0"/>
              <a:t>Текстовые ЛЕВСИМВ (</a:t>
            </a:r>
            <a:r>
              <a:rPr lang="en-US" dirty="0" smtClean="0"/>
              <a:t>LEFT</a:t>
            </a:r>
            <a:r>
              <a:rPr lang="ru-RU" dirty="0" smtClean="0"/>
              <a:t>)</a:t>
            </a:r>
            <a:endParaRPr lang="ru-RU" dirty="0"/>
          </a:p>
        </p:txBody>
      </p:sp>
      <p:grpSp>
        <p:nvGrpSpPr>
          <p:cNvPr id="5" name="Группа 4"/>
          <p:cNvGrpSpPr/>
          <p:nvPr/>
        </p:nvGrpSpPr>
        <p:grpSpPr>
          <a:xfrm>
            <a:off x="504967" y="1232827"/>
            <a:ext cx="10603173" cy="4826779"/>
            <a:chOff x="504967" y="1232827"/>
            <a:chExt cx="10603173" cy="4826779"/>
          </a:xfrm>
        </p:grpSpPr>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l="402" b="1668"/>
            <a:stretch/>
          </p:blipFill>
          <p:spPr>
            <a:xfrm>
              <a:off x="504967" y="1437543"/>
              <a:ext cx="5766362" cy="4403697"/>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6471255" y="1232827"/>
              <a:ext cx="4636885" cy="4826779"/>
            </a:xfrm>
            <a:prstGeom prst="rect">
              <a:avLst/>
            </a:prstGeom>
            <a:noFill/>
          </p:spPr>
          <p:txBody>
            <a:bodyPr wrap="square" rtlCol="0">
              <a:noAutofit/>
            </a:bodyPr>
            <a:lstStyle/>
            <a:p>
              <a:pPr marL="285750" indent="-285750">
                <a:buFont typeface="Wingdings" panose="05000000000000000000" pitchFamily="2" charset="2"/>
                <a:buChar char="§"/>
              </a:pPr>
              <a:r>
                <a:rPr lang="ru-RU" b="1" dirty="0" smtClean="0"/>
                <a:t>ЛЕВСИМВ</a:t>
              </a:r>
              <a:r>
                <a:rPr lang="en-US" dirty="0" smtClean="0"/>
                <a:t> </a:t>
              </a:r>
              <a:r>
                <a:rPr lang="ru-RU" b="1" i="1" dirty="0" smtClean="0"/>
                <a:t>(</a:t>
              </a:r>
              <a:r>
                <a:rPr lang="en-US" b="1" dirty="0" smtClean="0"/>
                <a:t>LEFT</a:t>
              </a:r>
              <a:r>
                <a:rPr lang="en-US" b="1" i="1" dirty="0" smtClean="0"/>
                <a:t>) </a:t>
              </a:r>
              <a:r>
                <a:rPr lang="ru-RU" dirty="0" smtClean="0"/>
                <a:t>позволяет из указанного в ячейки текста «забрать» в ячейку с функцией указанное количество символов слева в указанном тексте</a:t>
              </a:r>
            </a:p>
            <a:p>
              <a:r>
                <a:rPr lang="ru-RU" b="1" dirty="0" smtClean="0"/>
                <a:t>Текст (обязательный аргумент): </a:t>
              </a:r>
              <a:r>
                <a:rPr lang="ru-RU" dirty="0" smtClean="0"/>
                <a:t>аргумент, в котором указывается текст или ссылка на ячейку с текстом</a:t>
              </a:r>
            </a:p>
            <a:p>
              <a:r>
                <a:rPr lang="ru-RU" i="1" dirty="0" smtClean="0"/>
                <a:t>Количество знаков </a:t>
              </a:r>
              <a:r>
                <a:rPr lang="ru-RU" dirty="0" smtClean="0"/>
                <a:t>(необязательный аргумент): заполняется </a:t>
              </a:r>
              <a:r>
                <a:rPr lang="ru-RU" b="1" dirty="0" smtClean="0"/>
                <a:t>числовым</a:t>
              </a:r>
              <a:r>
                <a:rPr lang="ru-RU" dirty="0" smtClean="0"/>
                <a:t> значением того количества знаков, которое необходимо «забрать» в ячейку в функцией. В случае, если аргумент не заполнять, то по умолчанию функция «заберет» только первый символ слева из указанного текста</a:t>
              </a:r>
            </a:p>
            <a:p>
              <a:pPr marL="285750" indent="-285750">
                <a:buFont typeface="Wingdings" panose="05000000000000000000" pitchFamily="2" charset="2"/>
                <a:buChar char="§"/>
              </a:pPr>
              <a:r>
                <a:rPr lang="ru-RU" dirty="0" smtClean="0"/>
                <a:t>Данная функция часто является вспомогательной и работает с другими функциями в качестве вложенной</a:t>
              </a:r>
            </a:p>
            <a:p>
              <a:endParaRPr lang="ru-RU" dirty="0"/>
            </a:p>
          </p:txBody>
        </p:sp>
      </p:grpSp>
    </p:spTree>
    <p:extLst>
      <p:ext uri="{BB962C8B-B14F-4D97-AF65-F5344CB8AC3E}">
        <p14:creationId xmlns:p14="http://schemas.microsoft.com/office/powerpoint/2010/main" val="28591528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Пример использования функции ЛЕВСИМВ с другими функциями (СЦЕПИТЬ(ЛЕВСИМВ))</a:t>
            </a:r>
            <a:endParaRPr lang="ru-RU" dirty="0"/>
          </a:p>
        </p:txBody>
      </p:sp>
      <p:grpSp>
        <p:nvGrpSpPr>
          <p:cNvPr id="5" name="Группа 4"/>
          <p:cNvGrpSpPr/>
          <p:nvPr/>
        </p:nvGrpSpPr>
        <p:grpSpPr>
          <a:xfrm>
            <a:off x="414872" y="1146412"/>
            <a:ext cx="11390442" cy="5495355"/>
            <a:chOff x="414872" y="1146412"/>
            <a:chExt cx="11390442" cy="5495355"/>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72" y="1146412"/>
              <a:ext cx="6956311" cy="4176214"/>
            </a:xfrm>
            <a:prstGeom prst="rect">
              <a:avLst/>
            </a:prstGeom>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8705" y="4276440"/>
              <a:ext cx="10066609" cy="2365327"/>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275153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Функции </a:t>
            </a:r>
            <a:r>
              <a:rPr lang="ru-RU" dirty="0" smtClean="0"/>
              <a:t>Текстовые ПОИСК (</a:t>
            </a:r>
            <a:r>
              <a:rPr lang="en-US" dirty="0" smtClean="0"/>
              <a:t>SEARCH)</a:t>
            </a:r>
            <a:endParaRPr lang="ru-RU" dirty="0"/>
          </a:p>
        </p:txBody>
      </p:sp>
      <p:grpSp>
        <p:nvGrpSpPr>
          <p:cNvPr id="5" name="Группа 4"/>
          <p:cNvGrpSpPr/>
          <p:nvPr/>
        </p:nvGrpSpPr>
        <p:grpSpPr>
          <a:xfrm>
            <a:off x="316322" y="899836"/>
            <a:ext cx="11475344" cy="5958164"/>
            <a:chOff x="316322" y="899836"/>
            <a:chExt cx="11475344" cy="5958164"/>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322" y="1167050"/>
              <a:ext cx="5447200" cy="463325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5895834" y="899836"/>
              <a:ext cx="5895832" cy="5958164"/>
            </a:xfrm>
            <a:prstGeom prst="rect">
              <a:avLst/>
            </a:prstGeom>
            <a:noFill/>
          </p:spPr>
          <p:txBody>
            <a:bodyPr wrap="square" rtlCol="0">
              <a:noAutofit/>
            </a:bodyPr>
            <a:lstStyle/>
            <a:p>
              <a:pPr marL="285750" indent="-285750">
                <a:buFont typeface="Wingdings" panose="05000000000000000000" pitchFamily="2" charset="2"/>
                <a:buChar char="§"/>
              </a:pPr>
              <a:r>
                <a:rPr lang="ru-RU" b="1" dirty="0" smtClean="0"/>
                <a:t>ПОИСК</a:t>
              </a:r>
              <a:r>
                <a:rPr lang="en-US" dirty="0" smtClean="0"/>
                <a:t> </a:t>
              </a:r>
              <a:r>
                <a:rPr lang="ru-RU" b="1" i="1" dirty="0" smtClean="0"/>
                <a:t>(</a:t>
              </a:r>
              <a:r>
                <a:rPr lang="en-US" b="1" i="1" dirty="0" smtClean="0"/>
                <a:t>Search) </a:t>
              </a:r>
              <a:r>
                <a:rPr lang="ru-RU" dirty="0" smtClean="0"/>
                <a:t>позволяет из указанного в ячейки текста «забрать» в ячейку с функцией указанное количество символов в указанном тексте</a:t>
              </a:r>
            </a:p>
            <a:p>
              <a:r>
                <a:rPr lang="ru-RU" b="1" dirty="0" smtClean="0"/>
                <a:t>Искомый текст (обязательный аргумент): </a:t>
              </a:r>
              <a:r>
                <a:rPr lang="ru-RU" dirty="0" smtClean="0"/>
                <a:t>аргумент, в котором указывается текст поиска (это может быть как один текстовый символ/буква, так и последовательность букв и символов)</a:t>
              </a:r>
            </a:p>
            <a:p>
              <a:r>
                <a:rPr lang="ru-RU" b="1" dirty="0" smtClean="0"/>
                <a:t>Текст для поиска </a:t>
              </a:r>
              <a:r>
                <a:rPr lang="ru-RU" dirty="0" smtClean="0"/>
                <a:t>(обязательный аргумент): ссылка на ячейку, в которой находится текст, среди которого следует осуществить поиск указанного символа/буквы или череды символов/букв</a:t>
              </a:r>
            </a:p>
            <a:p>
              <a:r>
                <a:rPr lang="ru-RU" i="1" dirty="0" err="1" smtClean="0"/>
                <a:t>Нач_позиция</a:t>
              </a:r>
              <a:r>
                <a:rPr lang="ru-RU" dirty="0" smtClean="0"/>
                <a:t> (необязательный аргумент): позиция в тексте для поиска (слева), с которой нужно начинать поиск. Если аргумент не задан, то поиск осуществляется с первого символа слева</a:t>
              </a:r>
            </a:p>
            <a:p>
              <a:pPr marL="285750" indent="-285750">
                <a:buFont typeface="Wingdings" panose="05000000000000000000" pitchFamily="2" charset="2"/>
                <a:buChar char="§"/>
              </a:pPr>
              <a:r>
                <a:rPr lang="ru-RU" dirty="0" smtClean="0"/>
                <a:t>Данная функция указывает ЧИСЛОВОЕ значения искомого символа, если указана череда символов, то ЧИСЛОВОЕ значение первого символа в данной последовательности</a:t>
              </a:r>
            </a:p>
            <a:p>
              <a:pPr marL="285750" indent="-285750">
                <a:buFont typeface="Wingdings" panose="05000000000000000000" pitchFamily="2" charset="2"/>
                <a:buChar char="§"/>
              </a:pPr>
              <a:r>
                <a:rPr lang="ru-RU" dirty="0"/>
                <a:t>Данная функция </a:t>
              </a:r>
              <a:r>
                <a:rPr lang="ru-RU" dirty="0" smtClean="0"/>
                <a:t>является </a:t>
              </a:r>
              <a:r>
                <a:rPr lang="ru-RU" dirty="0"/>
                <a:t>вспомогательной и работает с другими функциями в качестве вложенной</a:t>
              </a:r>
            </a:p>
            <a:p>
              <a:pPr marL="285750" indent="-285750">
                <a:buFont typeface="Wingdings" panose="05000000000000000000" pitchFamily="2" charset="2"/>
                <a:buChar char="§"/>
              </a:pPr>
              <a:endParaRPr lang="ru-RU" dirty="0" smtClean="0"/>
            </a:p>
            <a:p>
              <a:pPr marL="285750" indent="-285750">
                <a:buFont typeface="Wingdings" panose="05000000000000000000" pitchFamily="2" charset="2"/>
                <a:buChar char="§"/>
              </a:pPr>
              <a:endParaRPr lang="ru-RU" dirty="0" smtClean="0"/>
            </a:p>
            <a:p>
              <a:endParaRPr lang="ru-RU" dirty="0"/>
            </a:p>
          </p:txBody>
        </p:sp>
      </p:grpSp>
      <p:sp>
        <p:nvSpPr>
          <p:cNvPr id="6" name="TextBox 5"/>
          <p:cNvSpPr txBox="1"/>
          <p:nvPr/>
        </p:nvSpPr>
        <p:spPr>
          <a:xfrm>
            <a:off x="721479" y="5937113"/>
            <a:ext cx="4636885" cy="716339"/>
          </a:xfrm>
          <a:prstGeom prst="rect">
            <a:avLst/>
          </a:prstGeom>
          <a:noFill/>
        </p:spPr>
        <p:txBody>
          <a:bodyPr wrap="square" rtlCol="0">
            <a:noAutofit/>
          </a:bodyPr>
          <a:lstStyle/>
          <a:p>
            <a:r>
              <a:rPr lang="ru-RU" b="1" dirty="0" smtClean="0">
                <a:solidFill>
                  <a:srgbClr val="FF0000"/>
                </a:solidFill>
              </a:rPr>
              <a:t>!!!</a:t>
            </a:r>
            <a:r>
              <a:rPr lang="ru-RU" dirty="0" smtClean="0"/>
              <a:t> Обратить внимание</a:t>
            </a:r>
            <a:r>
              <a:rPr lang="ru-RU" b="1" dirty="0" smtClean="0">
                <a:solidFill>
                  <a:srgbClr val="FF0000"/>
                </a:solidFill>
              </a:rPr>
              <a:t>!!!</a:t>
            </a:r>
            <a:r>
              <a:rPr lang="ru-RU" dirty="0" smtClean="0"/>
              <a:t> Данная функция не чувствительна к регистру </a:t>
            </a:r>
          </a:p>
          <a:p>
            <a:endParaRPr lang="ru-RU" dirty="0"/>
          </a:p>
        </p:txBody>
      </p:sp>
    </p:spTree>
    <p:extLst>
      <p:ext uri="{BB962C8B-B14F-4D97-AF65-F5344CB8AC3E}">
        <p14:creationId xmlns:p14="http://schemas.microsoft.com/office/powerpoint/2010/main" val="15603781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Функции </a:t>
            </a:r>
            <a:r>
              <a:rPr lang="ru-RU" dirty="0" smtClean="0"/>
              <a:t>Текстовые ПРАВСИМВ</a:t>
            </a:r>
            <a:r>
              <a:rPr lang="en-US" dirty="0" smtClean="0"/>
              <a:t> (</a:t>
            </a:r>
            <a:r>
              <a:rPr lang="en-US" dirty="0"/>
              <a:t>RIGHT</a:t>
            </a:r>
            <a:r>
              <a:rPr lang="en-US" dirty="0" smtClean="0"/>
              <a:t>)</a:t>
            </a:r>
            <a:endParaRPr lang="ru-RU" dirty="0"/>
          </a:p>
        </p:txBody>
      </p:sp>
      <p:grpSp>
        <p:nvGrpSpPr>
          <p:cNvPr id="5" name="Группа 4"/>
          <p:cNvGrpSpPr/>
          <p:nvPr/>
        </p:nvGrpSpPr>
        <p:grpSpPr>
          <a:xfrm>
            <a:off x="406620" y="1131848"/>
            <a:ext cx="11083657" cy="5091531"/>
            <a:chOff x="406620" y="1131848"/>
            <a:chExt cx="11083657" cy="5091531"/>
          </a:xfrm>
        </p:grpSpPr>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l="3341" t="-1" b="1333"/>
            <a:stretch/>
          </p:blipFill>
          <p:spPr>
            <a:xfrm>
              <a:off x="406620" y="1131848"/>
              <a:ext cx="5956080" cy="4613859"/>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6853392" y="1131848"/>
              <a:ext cx="4636885" cy="5091531"/>
            </a:xfrm>
            <a:prstGeom prst="rect">
              <a:avLst/>
            </a:prstGeom>
            <a:noFill/>
          </p:spPr>
          <p:txBody>
            <a:bodyPr wrap="square" rtlCol="0">
              <a:noAutofit/>
            </a:bodyPr>
            <a:lstStyle/>
            <a:p>
              <a:pPr marL="285750" indent="-285750">
                <a:buFont typeface="Wingdings" panose="05000000000000000000" pitchFamily="2" charset="2"/>
                <a:buChar char="§"/>
              </a:pPr>
              <a:r>
                <a:rPr lang="ru-RU" b="1" dirty="0" smtClean="0"/>
                <a:t>ПРАВСИМВ</a:t>
              </a:r>
              <a:r>
                <a:rPr lang="en-US" dirty="0" smtClean="0"/>
                <a:t> </a:t>
              </a:r>
              <a:r>
                <a:rPr lang="ru-RU" b="1" i="1" dirty="0" smtClean="0"/>
                <a:t>(</a:t>
              </a:r>
              <a:r>
                <a:rPr lang="en-US" b="1" dirty="0" smtClean="0"/>
                <a:t>RIGHT</a:t>
              </a:r>
              <a:r>
                <a:rPr lang="en-US" b="1" i="1" dirty="0" smtClean="0"/>
                <a:t>) </a:t>
              </a:r>
              <a:r>
                <a:rPr lang="ru-RU" dirty="0" smtClean="0"/>
                <a:t>позволяет из указанного в ячейки текста «забрать» в ячейку с функцией указанное количество символов справа в указанном тексте</a:t>
              </a:r>
            </a:p>
            <a:p>
              <a:r>
                <a:rPr lang="ru-RU" b="1" dirty="0" smtClean="0"/>
                <a:t>Текст (обязательный аргумент): </a:t>
              </a:r>
              <a:r>
                <a:rPr lang="ru-RU" dirty="0" smtClean="0"/>
                <a:t>аргумент, в котором указывается текст или ссылка на ячейку с текстом</a:t>
              </a:r>
            </a:p>
            <a:p>
              <a:r>
                <a:rPr lang="ru-RU" i="1" dirty="0" smtClean="0"/>
                <a:t>Число знаков </a:t>
              </a:r>
              <a:r>
                <a:rPr lang="ru-RU" dirty="0" smtClean="0"/>
                <a:t>(необязательный аргумент): заполняется </a:t>
              </a:r>
              <a:r>
                <a:rPr lang="ru-RU" b="1" dirty="0" smtClean="0"/>
                <a:t>числовым</a:t>
              </a:r>
              <a:r>
                <a:rPr lang="ru-RU" dirty="0" smtClean="0"/>
                <a:t> значением того количества знаков, которое необходимо «забрать» в ячейку в функцией. В случае, если аргумент не заполнять, то по умолчанию функция «заберет» только последний символ справа из указанного текста</a:t>
              </a:r>
            </a:p>
            <a:p>
              <a:pPr marL="285750" indent="-285750">
                <a:buFont typeface="Wingdings" panose="05000000000000000000" pitchFamily="2" charset="2"/>
                <a:buChar char="§"/>
              </a:pPr>
              <a:r>
                <a:rPr lang="ru-RU" dirty="0" smtClean="0"/>
                <a:t>Данная функция часто является вспомогательной и работает с другими функциями в качестве вложенной</a:t>
              </a:r>
            </a:p>
            <a:p>
              <a:endParaRPr lang="ru-RU" dirty="0"/>
            </a:p>
          </p:txBody>
        </p:sp>
      </p:grpSp>
    </p:spTree>
    <p:extLst>
      <p:ext uri="{BB962C8B-B14F-4D97-AF65-F5344CB8AC3E}">
        <p14:creationId xmlns:p14="http://schemas.microsoft.com/office/powerpoint/2010/main" val="31741701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Функции </a:t>
            </a:r>
            <a:r>
              <a:rPr lang="ru-RU" dirty="0" smtClean="0"/>
              <a:t>Текстовые ДЛСТР (</a:t>
            </a:r>
            <a:r>
              <a:rPr lang="en-US" dirty="0" smtClean="0"/>
              <a:t>LEN)</a:t>
            </a:r>
            <a:endParaRPr lang="ru-RU" dirty="0"/>
          </a:p>
        </p:txBody>
      </p:sp>
      <p:grpSp>
        <p:nvGrpSpPr>
          <p:cNvPr id="5" name="Группа 4"/>
          <p:cNvGrpSpPr/>
          <p:nvPr/>
        </p:nvGrpSpPr>
        <p:grpSpPr>
          <a:xfrm>
            <a:off x="666744" y="1296304"/>
            <a:ext cx="10796237" cy="4238095"/>
            <a:chOff x="666744" y="1296304"/>
            <a:chExt cx="10796237" cy="4238095"/>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44" y="1296304"/>
              <a:ext cx="5590476" cy="4238095"/>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6826096" y="2213890"/>
              <a:ext cx="4636885" cy="2402922"/>
            </a:xfrm>
            <a:prstGeom prst="rect">
              <a:avLst/>
            </a:prstGeom>
            <a:noFill/>
          </p:spPr>
          <p:txBody>
            <a:bodyPr wrap="square" rtlCol="0">
              <a:noAutofit/>
            </a:bodyPr>
            <a:lstStyle/>
            <a:p>
              <a:pPr marL="285750" indent="-285750">
                <a:buFont typeface="Wingdings" panose="05000000000000000000" pitchFamily="2" charset="2"/>
                <a:buChar char="§"/>
              </a:pPr>
              <a:r>
                <a:rPr lang="ru-RU" b="1" dirty="0" smtClean="0"/>
                <a:t>ДЛСТР</a:t>
              </a:r>
              <a:r>
                <a:rPr lang="en-US" dirty="0" smtClean="0"/>
                <a:t> </a:t>
              </a:r>
              <a:r>
                <a:rPr lang="ru-RU" b="1" i="1" dirty="0" smtClean="0"/>
                <a:t>(</a:t>
              </a:r>
              <a:r>
                <a:rPr lang="en-US" b="1" dirty="0"/>
                <a:t>LEN</a:t>
              </a:r>
              <a:r>
                <a:rPr lang="en-US" b="1" i="1" dirty="0" smtClean="0"/>
                <a:t>) </a:t>
              </a:r>
              <a:r>
                <a:rPr lang="ru-RU" dirty="0" smtClean="0"/>
                <a:t>позволяет узнать общее количество знаков в тексте</a:t>
              </a:r>
            </a:p>
            <a:p>
              <a:r>
                <a:rPr lang="ru-RU" b="1" dirty="0" smtClean="0"/>
                <a:t>Текст (обязательный аргумент): </a:t>
              </a:r>
              <a:r>
                <a:rPr lang="ru-RU" dirty="0" smtClean="0"/>
                <a:t>аргумент, в котором указывается текст или ссылка на ячейку с текстом</a:t>
              </a:r>
            </a:p>
            <a:p>
              <a:pPr marL="285750" indent="-285750">
                <a:buFont typeface="Wingdings" panose="05000000000000000000" pitchFamily="2" charset="2"/>
                <a:buChar char="§"/>
              </a:pPr>
              <a:r>
                <a:rPr lang="ru-RU" dirty="0" smtClean="0"/>
                <a:t>Данная функция часто является вспомогательной и работает с другими функциями в качестве вложенной</a:t>
              </a:r>
            </a:p>
            <a:p>
              <a:endParaRPr lang="ru-RU" dirty="0"/>
            </a:p>
          </p:txBody>
        </p:sp>
      </p:grpSp>
    </p:spTree>
    <p:extLst>
      <p:ext uri="{BB962C8B-B14F-4D97-AF65-F5344CB8AC3E}">
        <p14:creationId xmlns:p14="http://schemas.microsoft.com/office/powerpoint/2010/main" val="10218839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Пример использования </a:t>
            </a:r>
            <a:r>
              <a:rPr lang="ru-RU" dirty="0" smtClean="0"/>
              <a:t>функций: </a:t>
            </a:r>
            <a:r>
              <a:rPr lang="ru-RU" dirty="0" err="1" smtClean="0"/>
              <a:t>Правсимв</a:t>
            </a:r>
            <a:r>
              <a:rPr lang="ru-RU" dirty="0" smtClean="0"/>
              <a:t>, </a:t>
            </a:r>
            <a:r>
              <a:rPr lang="ru-RU" dirty="0" err="1" smtClean="0"/>
              <a:t>длстр</a:t>
            </a:r>
            <a:r>
              <a:rPr lang="ru-RU" dirty="0" smtClean="0"/>
              <a:t>, поиск</a:t>
            </a:r>
            <a:endParaRPr lang="ru-RU" dirty="0"/>
          </a:p>
        </p:txBody>
      </p:sp>
      <p:grpSp>
        <p:nvGrpSpPr>
          <p:cNvPr id="8" name="Группа 7"/>
          <p:cNvGrpSpPr/>
          <p:nvPr/>
        </p:nvGrpSpPr>
        <p:grpSpPr>
          <a:xfrm>
            <a:off x="518614" y="1132954"/>
            <a:ext cx="11393074" cy="5213256"/>
            <a:chOff x="518614" y="1132954"/>
            <a:chExt cx="11393074" cy="5213256"/>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614" y="3330054"/>
              <a:ext cx="6756189" cy="3016156"/>
            </a:xfrm>
            <a:prstGeom prst="rect">
              <a:avLst/>
            </a:prstGeom>
            <a:ln>
              <a:noFill/>
            </a:ln>
            <a:effectLst>
              <a:outerShdw blurRad="292100" dist="139700" dir="2700000" algn="tl" rotWithShape="0">
                <a:srgbClr val="333333">
                  <a:alpha val="65000"/>
                </a:srgbClr>
              </a:outerShdw>
            </a:effectLst>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614" y="1132954"/>
              <a:ext cx="9266831" cy="205388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7274803" y="3636671"/>
              <a:ext cx="4636885" cy="2402922"/>
            </a:xfrm>
            <a:prstGeom prst="rect">
              <a:avLst/>
            </a:prstGeom>
            <a:noFill/>
          </p:spPr>
          <p:txBody>
            <a:bodyPr wrap="square" rtlCol="0">
              <a:noAutofit/>
            </a:bodyPr>
            <a:lstStyle/>
            <a:p>
              <a:pPr marL="285750" indent="-285750">
                <a:buFont typeface="Wingdings" panose="05000000000000000000" pitchFamily="2" charset="2"/>
                <a:buChar char="§"/>
              </a:pPr>
              <a:r>
                <a:rPr lang="ru-RU" dirty="0" smtClean="0"/>
                <a:t>Необходимо из текста </a:t>
              </a:r>
              <a:r>
                <a:rPr lang="en-US" dirty="0" smtClean="0"/>
                <a:t>454</a:t>
              </a:r>
              <a:r>
                <a:rPr lang="ru-RU" dirty="0" smtClean="0"/>
                <a:t>Договор№12-49 в ячейку «забрать» только символы после знака «№»</a:t>
              </a:r>
            </a:p>
            <a:p>
              <a:pPr marL="285750" indent="-285750">
                <a:buFont typeface="Wingdings" panose="05000000000000000000" pitchFamily="2" charset="2"/>
                <a:buChar char="§"/>
              </a:pPr>
              <a:r>
                <a:rPr lang="ru-RU" dirty="0" smtClean="0"/>
                <a:t>В указанном тексте подсчитать общее количество символов (ДЛСТР) и вычесть из них количество знаков после «№» (ПОИСК)</a:t>
              </a:r>
            </a:p>
            <a:p>
              <a:endParaRPr lang="ru-RU" dirty="0"/>
            </a:p>
          </p:txBody>
        </p:sp>
      </p:grpSp>
    </p:spTree>
    <p:extLst>
      <p:ext uri="{BB962C8B-B14F-4D97-AF65-F5344CB8AC3E}">
        <p14:creationId xmlns:p14="http://schemas.microsoft.com/office/powerpoint/2010/main" val="34219892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Копирование формул</a:t>
            </a:r>
            <a:endParaRPr lang="ru-RU" dirty="0"/>
          </a:p>
        </p:txBody>
      </p:sp>
      <p:sp>
        <p:nvSpPr>
          <p:cNvPr id="3" name="TextBox 2"/>
          <p:cNvSpPr txBox="1"/>
          <p:nvPr/>
        </p:nvSpPr>
        <p:spPr>
          <a:xfrm>
            <a:off x="1242917" y="1449388"/>
            <a:ext cx="9850582" cy="2015401"/>
          </a:xfrm>
          <a:prstGeom prst="rect">
            <a:avLst/>
          </a:prstGeom>
          <a:noFill/>
        </p:spPr>
        <p:txBody>
          <a:bodyPr wrap="square" rtlCol="0">
            <a:noAutofit/>
          </a:bodyPr>
          <a:lstStyle/>
          <a:p>
            <a:r>
              <a:rPr lang="en-US" sz="2000" dirty="0" smtClean="0"/>
              <a:t>Excel</a:t>
            </a:r>
            <a:r>
              <a:rPr lang="ru-RU" sz="2000" dirty="0" smtClean="0"/>
              <a:t> позволяет производить одинаковы расчёты с одинаковыми группами ячеек:</a:t>
            </a:r>
          </a:p>
          <a:p>
            <a:pPr marL="342900" indent="-342900">
              <a:buFont typeface="Wingdings" panose="05000000000000000000" pitchFamily="2" charset="2"/>
              <a:buChar char="§"/>
            </a:pPr>
            <a:r>
              <a:rPr lang="ru-RU" sz="2000" dirty="0" smtClean="0"/>
              <a:t>Ввести формулу в первую нужную ячейку</a:t>
            </a:r>
          </a:p>
          <a:p>
            <a:pPr marL="342900" indent="-342900">
              <a:buFont typeface="Wingdings" panose="05000000000000000000" pitchFamily="2" charset="2"/>
              <a:buChar char="§"/>
            </a:pPr>
            <a:r>
              <a:rPr lang="ru-RU" sz="2000" dirty="0" smtClean="0"/>
              <a:t>Установить маркер автоматического заполнения</a:t>
            </a:r>
          </a:p>
          <a:p>
            <a:pPr marL="342900" indent="-342900">
              <a:buFont typeface="Wingdings" panose="05000000000000000000" pitchFamily="2" charset="2"/>
              <a:buChar char="§"/>
            </a:pPr>
            <a:r>
              <a:rPr lang="ru-RU" sz="2000" dirty="0" smtClean="0"/>
              <a:t>Протянуть маркер автоматического заполнения вниз при помощи левой клавиши мыши или воспользоваться двойным щелчком на левую клавишу мыши (рис.1)</a:t>
            </a:r>
          </a:p>
          <a:p>
            <a:pPr marL="342900" indent="-342900">
              <a:buFont typeface="Wingdings" panose="05000000000000000000" pitchFamily="2" charset="2"/>
              <a:buChar char="§"/>
            </a:pPr>
            <a:r>
              <a:rPr lang="ru-RU" sz="2000" dirty="0" smtClean="0"/>
              <a:t>Результат копирования (рис. 2)</a:t>
            </a:r>
            <a:endParaRPr lang="ru-RU" sz="2000" dirty="0"/>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351" y="3549927"/>
            <a:ext cx="5342857" cy="2219048"/>
          </a:xfrm>
          <a:prstGeom prst="rect">
            <a:avLst/>
          </a:prstGeom>
          <a:ln>
            <a:noFill/>
          </a:ln>
          <a:effectLst>
            <a:outerShdw blurRad="292100" dist="139700" dir="2700000" algn="tl" rotWithShape="0">
              <a:srgbClr val="333333">
                <a:alpha val="65000"/>
              </a:srgbClr>
            </a:outerShdw>
          </a:effectLst>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3973" y="3549927"/>
            <a:ext cx="5276190" cy="2219048"/>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3013336" y="5775150"/>
            <a:ext cx="753732" cy="369332"/>
          </a:xfrm>
          <a:prstGeom prst="rect">
            <a:avLst/>
          </a:prstGeom>
          <a:noFill/>
        </p:spPr>
        <p:txBody>
          <a:bodyPr wrap="none" rtlCol="0">
            <a:spAutoFit/>
          </a:bodyPr>
          <a:lstStyle/>
          <a:p>
            <a:r>
              <a:rPr lang="ru-RU" dirty="0" smtClean="0"/>
              <a:t>Рис. 1</a:t>
            </a:r>
            <a:endParaRPr lang="ru-RU" dirty="0"/>
          </a:p>
        </p:txBody>
      </p:sp>
      <p:sp>
        <p:nvSpPr>
          <p:cNvPr id="7" name="TextBox 6"/>
          <p:cNvSpPr txBox="1"/>
          <p:nvPr/>
        </p:nvSpPr>
        <p:spPr>
          <a:xfrm>
            <a:off x="8185837" y="5775150"/>
            <a:ext cx="753732" cy="369332"/>
          </a:xfrm>
          <a:prstGeom prst="rect">
            <a:avLst/>
          </a:prstGeom>
          <a:noFill/>
        </p:spPr>
        <p:txBody>
          <a:bodyPr wrap="none" rtlCol="0">
            <a:spAutoFit/>
          </a:bodyPr>
          <a:lstStyle/>
          <a:p>
            <a:r>
              <a:rPr lang="ru-RU" dirty="0" smtClean="0"/>
              <a:t>Рис. 2</a:t>
            </a:r>
            <a:endParaRPr lang="ru-RU" dirty="0"/>
          </a:p>
        </p:txBody>
      </p:sp>
    </p:spTree>
    <p:extLst>
      <p:ext uri="{BB962C8B-B14F-4D97-AF65-F5344CB8AC3E}">
        <p14:creationId xmlns:p14="http://schemas.microsoft.com/office/powerpoint/2010/main" val="33214513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Функции </a:t>
            </a:r>
            <a:r>
              <a:rPr lang="ru-RU" dirty="0" smtClean="0"/>
              <a:t>Текстовые ПСТР</a:t>
            </a:r>
            <a:r>
              <a:rPr lang="en-US" dirty="0" smtClean="0"/>
              <a:t>(MID)</a:t>
            </a:r>
            <a:endParaRPr lang="ru-RU" dirty="0"/>
          </a:p>
        </p:txBody>
      </p:sp>
      <p:grpSp>
        <p:nvGrpSpPr>
          <p:cNvPr id="5" name="Группа 4"/>
          <p:cNvGrpSpPr/>
          <p:nvPr/>
        </p:nvGrpSpPr>
        <p:grpSpPr>
          <a:xfrm>
            <a:off x="296420" y="1129342"/>
            <a:ext cx="11549837" cy="4500360"/>
            <a:chOff x="296420" y="1129342"/>
            <a:chExt cx="11549837" cy="4500360"/>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420" y="1129342"/>
              <a:ext cx="5752381" cy="4380952"/>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6146042" y="1129342"/>
              <a:ext cx="5700215" cy="4500360"/>
            </a:xfrm>
            <a:prstGeom prst="rect">
              <a:avLst/>
            </a:prstGeom>
            <a:noFill/>
          </p:spPr>
          <p:txBody>
            <a:bodyPr wrap="square" rtlCol="0">
              <a:noAutofit/>
            </a:bodyPr>
            <a:lstStyle/>
            <a:p>
              <a:pPr marL="285750" indent="-285750">
                <a:buFont typeface="Wingdings" panose="05000000000000000000" pitchFamily="2" charset="2"/>
                <a:buChar char="§"/>
              </a:pPr>
              <a:r>
                <a:rPr lang="ru-RU" b="1" dirty="0" smtClean="0"/>
                <a:t>ПСТР</a:t>
              </a:r>
              <a:r>
                <a:rPr lang="en-US" dirty="0" smtClean="0"/>
                <a:t> </a:t>
              </a:r>
              <a:r>
                <a:rPr lang="ru-RU" b="1" i="1" dirty="0" smtClean="0"/>
                <a:t>(</a:t>
              </a:r>
              <a:r>
                <a:rPr lang="en-US" b="1" i="1" dirty="0" smtClean="0"/>
                <a:t>MID) </a:t>
              </a:r>
              <a:r>
                <a:rPr lang="ru-RU" dirty="0" smtClean="0"/>
                <a:t>позволяет «забирать» символы, которые расположены внутри текста, т.е. являются не крайними</a:t>
              </a:r>
            </a:p>
            <a:p>
              <a:r>
                <a:rPr lang="ru-RU" b="1" dirty="0" smtClean="0"/>
                <a:t>Текст (обязательный аргумент): </a:t>
              </a:r>
              <a:r>
                <a:rPr lang="ru-RU" dirty="0" smtClean="0"/>
                <a:t>аргумент, в котором осуществляется выборка символов. Заполняется ссылкой на ячейку</a:t>
              </a:r>
            </a:p>
            <a:p>
              <a:r>
                <a:rPr lang="ru-RU" b="1" dirty="0" smtClean="0"/>
                <a:t>Начальная позиция</a:t>
              </a:r>
              <a:r>
                <a:rPr lang="ru-RU" dirty="0" smtClean="0"/>
                <a:t>(обязательный аргумент): ЧИСЛОВОЕ значения того символа, с которого необходимо произвести выборку</a:t>
              </a:r>
            </a:p>
            <a:p>
              <a:r>
                <a:rPr lang="ru-RU" b="1" dirty="0" smtClean="0"/>
                <a:t>Количество знаков </a:t>
              </a:r>
              <a:r>
                <a:rPr lang="ru-RU" dirty="0" smtClean="0"/>
                <a:t>(обязательный аргумент): ЧИСЛОВОЕ значение того количество знаков, которое необходимо «забрать»</a:t>
              </a:r>
            </a:p>
            <a:p>
              <a:pPr marL="285750" indent="-285750">
                <a:buFont typeface="Wingdings" panose="05000000000000000000" pitchFamily="2" charset="2"/>
                <a:buChar char="§"/>
              </a:pPr>
              <a:r>
                <a:rPr lang="ru-RU" dirty="0" smtClean="0"/>
                <a:t>Данная </a:t>
              </a:r>
              <a:r>
                <a:rPr lang="ru-RU" dirty="0"/>
                <a:t>функция </a:t>
              </a:r>
              <a:r>
                <a:rPr lang="ru-RU" dirty="0" smtClean="0"/>
                <a:t>может является как основной так и  вспомогательной</a:t>
              </a:r>
            </a:p>
            <a:p>
              <a:pPr marL="285750" indent="-285750">
                <a:buFont typeface="Wingdings" panose="05000000000000000000" pitchFamily="2" charset="2"/>
                <a:buChar char="§"/>
              </a:pPr>
              <a:endParaRPr lang="ru-RU" dirty="0" smtClean="0"/>
            </a:p>
            <a:p>
              <a:endParaRPr lang="ru-RU" dirty="0"/>
            </a:p>
          </p:txBody>
        </p:sp>
      </p:grpSp>
    </p:spTree>
    <p:extLst>
      <p:ext uri="{BB962C8B-B14F-4D97-AF65-F5344CB8AC3E}">
        <p14:creationId xmlns:p14="http://schemas.microsoft.com/office/powerpoint/2010/main" val="3578324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Пример использования </a:t>
            </a:r>
            <a:r>
              <a:rPr lang="ru-RU" dirty="0" smtClean="0"/>
              <a:t>функций: ПСТР, ПОИСК</a:t>
            </a:r>
            <a:endParaRPr lang="ru-RU" dirty="0"/>
          </a:p>
        </p:txBody>
      </p:sp>
      <p:grpSp>
        <p:nvGrpSpPr>
          <p:cNvPr id="6" name="Группа 5"/>
          <p:cNvGrpSpPr/>
          <p:nvPr/>
        </p:nvGrpSpPr>
        <p:grpSpPr>
          <a:xfrm>
            <a:off x="417895" y="1009934"/>
            <a:ext cx="10581690" cy="5320957"/>
            <a:chOff x="417895" y="1009934"/>
            <a:chExt cx="10581690" cy="5320957"/>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895" y="3502320"/>
              <a:ext cx="5733333" cy="2828571"/>
            </a:xfrm>
            <a:prstGeom prst="rect">
              <a:avLst/>
            </a:prstGeom>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95" y="1009934"/>
              <a:ext cx="10058400" cy="2365652"/>
            </a:xfrm>
            <a:prstGeom prst="rect">
              <a:avLst/>
            </a:prstGeom>
          </p:spPr>
        </p:pic>
        <p:sp>
          <p:nvSpPr>
            <p:cNvPr id="5" name="TextBox 4"/>
            <p:cNvSpPr txBox="1"/>
            <p:nvPr/>
          </p:nvSpPr>
          <p:spPr>
            <a:xfrm>
              <a:off x="6362700" y="3576996"/>
              <a:ext cx="4636885" cy="2753895"/>
            </a:xfrm>
            <a:prstGeom prst="rect">
              <a:avLst/>
            </a:prstGeom>
            <a:noFill/>
          </p:spPr>
          <p:txBody>
            <a:bodyPr wrap="square" rtlCol="0">
              <a:noAutofit/>
            </a:bodyPr>
            <a:lstStyle/>
            <a:p>
              <a:pPr marL="285750" indent="-285750">
                <a:buFont typeface="Wingdings" panose="05000000000000000000" pitchFamily="2" charset="2"/>
                <a:buChar char="§"/>
              </a:pPr>
              <a:r>
                <a:rPr lang="ru-RU" dirty="0" smtClean="0"/>
                <a:t>Из всего текста 454Договор№12-49</a:t>
              </a:r>
            </a:p>
            <a:p>
              <a:pPr marL="285750" indent="-285750">
                <a:buFont typeface="Wingdings" panose="05000000000000000000" pitchFamily="2" charset="2"/>
                <a:buChar char="§"/>
              </a:pPr>
              <a:r>
                <a:rPr lang="ru-RU" dirty="0" smtClean="0"/>
                <a:t>Начинать «забирать» текст с символ буквы «д» (нет чувствительности к регистру)</a:t>
              </a:r>
            </a:p>
            <a:p>
              <a:pPr marL="285750" indent="-285750">
                <a:buFont typeface="Wingdings" panose="05000000000000000000" pitchFamily="2" charset="2"/>
                <a:buChar char="§"/>
              </a:pPr>
              <a:r>
                <a:rPr lang="ru-RU" dirty="0" smtClean="0"/>
                <a:t>До знака «№», при этом важно узнать, какой по счёту символ знака «№» в тексте и из этого количественного показателя вычесть количественный показатель символа «Д»</a:t>
              </a:r>
            </a:p>
            <a:p>
              <a:endParaRPr lang="ru-RU" dirty="0"/>
            </a:p>
          </p:txBody>
        </p:sp>
      </p:grpSp>
    </p:spTree>
    <p:extLst>
      <p:ext uri="{BB962C8B-B14F-4D97-AF65-F5344CB8AC3E}">
        <p14:creationId xmlns:p14="http://schemas.microsoft.com/office/powerpoint/2010/main" val="19536538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Функции </a:t>
            </a:r>
            <a:r>
              <a:rPr lang="ru-RU" dirty="0" smtClean="0"/>
              <a:t>Текстовые ЗНАЧЕН</a:t>
            </a:r>
            <a:endParaRPr lang="ru-RU" dirty="0"/>
          </a:p>
        </p:txBody>
      </p:sp>
      <p:grpSp>
        <p:nvGrpSpPr>
          <p:cNvPr id="7" name="Группа 6"/>
          <p:cNvGrpSpPr/>
          <p:nvPr/>
        </p:nvGrpSpPr>
        <p:grpSpPr>
          <a:xfrm>
            <a:off x="581748" y="1232873"/>
            <a:ext cx="10945832" cy="5032034"/>
            <a:chOff x="581748" y="1232873"/>
            <a:chExt cx="10945832" cy="5032034"/>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748" y="1232873"/>
              <a:ext cx="5095721" cy="3366366"/>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6607733" y="1488888"/>
              <a:ext cx="4636885" cy="1909405"/>
            </a:xfrm>
            <a:prstGeom prst="rect">
              <a:avLst/>
            </a:prstGeom>
            <a:noFill/>
          </p:spPr>
          <p:txBody>
            <a:bodyPr wrap="square" rtlCol="0">
              <a:noAutofit/>
            </a:bodyPr>
            <a:lstStyle/>
            <a:p>
              <a:pPr marL="285750" indent="-285750">
                <a:buFont typeface="Wingdings" panose="05000000000000000000" pitchFamily="2" charset="2"/>
                <a:buChar char="§"/>
              </a:pPr>
              <a:r>
                <a:rPr lang="ru-RU" dirty="0" smtClean="0"/>
                <a:t>Данная функция преобразует текст в ЧИСЛО</a:t>
              </a:r>
            </a:p>
            <a:p>
              <a:pPr marL="285750" indent="-285750">
                <a:buFont typeface="Wingdings" panose="05000000000000000000" pitchFamily="2" charset="2"/>
                <a:buChar char="§"/>
              </a:pPr>
              <a:r>
                <a:rPr lang="ru-RU" dirty="0" smtClean="0"/>
                <a:t>Кроме использования данной функции, можно произвести умножение/деление на единицу, так как для числа это операция не значима</a:t>
              </a:r>
              <a:endParaRPr lang="ru-RU" dirty="0"/>
            </a:p>
          </p:txBody>
        </p:sp>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b="-1305"/>
            <a:stretch/>
          </p:blipFill>
          <p:spPr>
            <a:xfrm>
              <a:off x="3853659" y="3891479"/>
              <a:ext cx="3647619" cy="2373428"/>
            </a:xfrm>
            <a:prstGeom prst="rect">
              <a:avLst/>
            </a:prstGeom>
            <a:ln>
              <a:noFill/>
            </a:ln>
            <a:effectLst>
              <a:outerShdw blurRad="292100" dist="139700" dir="2700000" algn="tl" rotWithShape="0">
                <a:srgbClr val="333333">
                  <a:alpha val="65000"/>
                </a:srgbClr>
              </a:outerShdw>
            </a:effectLst>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0437" y="3893478"/>
              <a:ext cx="3657143" cy="2371429"/>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7887961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Разбиение текста на столбцы</a:t>
            </a:r>
            <a:endParaRPr lang="ru-RU" dirty="0"/>
          </a:p>
        </p:txBody>
      </p:sp>
      <p:grpSp>
        <p:nvGrpSpPr>
          <p:cNvPr id="9" name="Группа 8"/>
          <p:cNvGrpSpPr/>
          <p:nvPr/>
        </p:nvGrpSpPr>
        <p:grpSpPr>
          <a:xfrm>
            <a:off x="1" y="961958"/>
            <a:ext cx="12191999" cy="5896042"/>
            <a:chOff x="1" y="961958"/>
            <a:chExt cx="12191999" cy="5896042"/>
          </a:xfrm>
        </p:grpSpPr>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l="506" r="1243"/>
            <a:stretch/>
          </p:blipFill>
          <p:spPr>
            <a:xfrm>
              <a:off x="6400800" y="961958"/>
              <a:ext cx="5453104" cy="1196210"/>
            </a:xfrm>
            <a:prstGeom prst="rect">
              <a:avLst/>
            </a:prstGeom>
            <a:ln>
              <a:noFill/>
            </a:ln>
            <a:effectLst>
              <a:outerShdw blurRad="292100" dist="139700" dir="2700000" algn="tl" rotWithShape="0">
                <a:srgbClr val="333333">
                  <a:alpha val="65000"/>
                </a:srgbClr>
              </a:outerShdw>
            </a:effectLst>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961958"/>
              <a:ext cx="4006809" cy="3168000"/>
            </a:xfrm>
            <a:prstGeom prst="rect">
              <a:avLst/>
            </a:prstGeom>
            <a:ln>
              <a:noFill/>
            </a:ln>
            <a:effectLst>
              <a:outerShdw blurRad="292100" dist="139700" dir="2700000" algn="tl" rotWithShape="0">
                <a:srgbClr val="333333">
                  <a:alpha val="65000"/>
                </a:srgbClr>
              </a:outerShdw>
            </a:effectLst>
          </p:spPr>
        </p:pic>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9039" y="2358311"/>
              <a:ext cx="4018317" cy="3168000"/>
            </a:xfrm>
            <a:prstGeom prst="rect">
              <a:avLst/>
            </a:prstGeom>
            <a:ln>
              <a:noFill/>
            </a:ln>
            <a:effectLst>
              <a:outerShdw blurRad="292100" dist="139700" dir="2700000" algn="tl" rotWithShape="0">
                <a:srgbClr val="333333">
                  <a:alpha val="65000"/>
                </a:srgbClr>
              </a:outerShdw>
            </a:effectLst>
          </p:spPr>
        </p:pic>
        <p:pic>
          <p:nvPicPr>
            <p:cNvPr id="8" name="Рисунок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9586" y="3690000"/>
              <a:ext cx="3982414" cy="3168000"/>
            </a:xfrm>
            <a:prstGeom prst="rect">
              <a:avLst/>
            </a:prstGeom>
            <a:ln>
              <a:noFill/>
            </a:ln>
            <a:effectLst>
              <a:outerShdw blurRad="292100" dist="139700" dir="2700000" algn="tl" rotWithShape="0">
                <a:srgbClr val="333333">
                  <a:alpha val="65000"/>
                </a:srgbClr>
              </a:outerShdw>
            </a:effectLst>
          </p:spPr>
        </p:pic>
      </p:grpSp>
      <p:pic>
        <p:nvPicPr>
          <p:cNvPr id="10" name="Рисунок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963" y="5643535"/>
            <a:ext cx="7870152" cy="9973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3367465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Функции Даты и Времени (СЕГОДНЯ </a:t>
            </a:r>
            <a:r>
              <a:rPr lang="en-US" dirty="0" smtClean="0"/>
              <a:t>(TODAY))</a:t>
            </a:r>
            <a:endParaRPr lang="ru-RU" dirty="0"/>
          </a:p>
        </p:txBody>
      </p:sp>
      <p:grpSp>
        <p:nvGrpSpPr>
          <p:cNvPr id="12" name="Группа 11"/>
          <p:cNvGrpSpPr/>
          <p:nvPr/>
        </p:nvGrpSpPr>
        <p:grpSpPr>
          <a:xfrm>
            <a:off x="578955" y="1009934"/>
            <a:ext cx="11259065" cy="5600000"/>
            <a:chOff x="578955" y="1009934"/>
            <a:chExt cx="11259065" cy="5600000"/>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955" y="1009934"/>
              <a:ext cx="4428571" cy="5600000"/>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5448" y="1009934"/>
              <a:ext cx="4726401" cy="2273108"/>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5335327" y="3220937"/>
              <a:ext cx="6502693" cy="1205045"/>
            </a:xfrm>
            <a:prstGeom prst="rect">
              <a:avLst/>
            </a:prstGeom>
            <a:noFill/>
          </p:spPr>
          <p:txBody>
            <a:bodyPr wrap="square" rtlCol="0">
              <a:noAutofit/>
            </a:bodyPr>
            <a:lstStyle/>
            <a:p>
              <a:pPr algn="ctr"/>
              <a:r>
                <a:rPr lang="ru-RU" sz="2400" dirty="0"/>
                <a:t>Вкладка Формулы </a:t>
              </a:r>
              <a:r>
                <a:rPr lang="en-US" sz="2400" dirty="0"/>
                <a:t>(FORMULAS)</a:t>
              </a:r>
              <a:r>
                <a:rPr lang="ru-RU" sz="2400" dirty="0"/>
                <a:t> – Группа Библиотека функций </a:t>
              </a:r>
              <a:r>
                <a:rPr lang="en-US" sz="2400" dirty="0"/>
                <a:t>(FUNCTION LIBRARY) </a:t>
              </a:r>
              <a:r>
                <a:rPr lang="ru-RU" sz="2400" dirty="0"/>
                <a:t>– Дата и время</a:t>
              </a:r>
              <a:r>
                <a:rPr lang="en-US" sz="2400" dirty="0"/>
                <a:t> (DATE AND TIME) </a:t>
              </a:r>
              <a:r>
                <a:rPr lang="ru-RU" sz="2400" dirty="0" smtClean="0"/>
                <a:t>– Сегодня</a:t>
              </a:r>
              <a:r>
                <a:rPr lang="en-US" sz="2400" dirty="0" smtClean="0"/>
                <a:t> (TODAY)</a:t>
              </a:r>
              <a:endParaRPr lang="ru-RU" sz="2400" dirty="0"/>
            </a:p>
          </p:txBody>
        </p:sp>
        <p:grpSp>
          <p:nvGrpSpPr>
            <p:cNvPr id="11" name="Группа 10"/>
            <p:cNvGrpSpPr/>
            <p:nvPr/>
          </p:nvGrpSpPr>
          <p:grpSpPr>
            <a:xfrm>
              <a:off x="5335327" y="4425982"/>
              <a:ext cx="6018473" cy="1774519"/>
              <a:chOff x="5335327" y="4835415"/>
              <a:chExt cx="6018473" cy="1774519"/>
            </a:xfrm>
          </p:grpSpPr>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5327" y="4835415"/>
                <a:ext cx="6018473" cy="1774519"/>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9225886" y="6209824"/>
                <a:ext cx="1246560" cy="400110"/>
              </a:xfrm>
              <a:prstGeom prst="rect">
                <a:avLst/>
              </a:prstGeom>
              <a:noFill/>
            </p:spPr>
            <p:txBody>
              <a:bodyPr wrap="none" rtlCol="0">
                <a:spAutoFit/>
              </a:bodyPr>
              <a:lstStyle/>
              <a:p>
                <a:r>
                  <a:rPr lang="ru-RU" sz="2000" b="1" dirty="0" smtClean="0">
                    <a:solidFill>
                      <a:srgbClr val="C00000"/>
                    </a:solidFill>
                  </a:rPr>
                  <a:t>Результат</a:t>
                </a:r>
                <a:endParaRPr lang="ru-RU" b="1" dirty="0">
                  <a:solidFill>
                    <a:srgbClr val="C00000"/>
                  </a:solidFill>
                </a:endParaRPr>
              </a:p>
            </p:txBody>
          </p:sp>
          <p:cxnSp>
            <p:nvCxnSpPr>
              <p:cNvPr id="9" name="Прямая со стрелкой 8"/>
              <p:cNvCxnSpPr/>
              <p:nvPr/>
            </p:nvCxnSpPr>
            <p:spPr>
              <a:xfrm flipH="1">
                <a:off x="7711412" y="6409879"/>
                <a:ext cx="151447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561845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Функции Даты и Времени (ТДАТА</a:t>
            </a:r>
            <a:r>
              <a:rPr lang="en-US" dirty="0" smtClean="0"/>
              <a:t> (NOW</a:t>
            </a:r>
            <a:r>
              <a:rPr lang="ru-RU" dirty="0" smtClean="0"/>
              <a:t>)</a:t>
            </a:r>
            <a:r>
              <a:rPr lang="en-US" dirty="0" smtClean="0"/>
              <a:t>)</a:t>
            </a:r>
            <a:endParaRPr lang="ru-RU" dirty="0"/>
          </a:p>
        </p:txBody>
      </p:sp>
      <p:grpSp>
        <p:nvGrpSpPr>
          <p:cNvPr id="12" name="Группа 11"/>
          <p:cNvGrpSpPr/>
          <p:nvPr/>
        </p:nvGrpSpPr>
        <p:grpSpPr>
          <a:xfrm>
            <a:off x="523855" y="914696"/>
            <a:ext cx="11238665" cy="5695238"/>
            <a:chOff x="523855" y="914696"/>
            <a:chExt cx="11238665" cy="5695238"/>
          </a:xfrm>
        </p:grpSpPr>
        <p:sp>
          <p:nvSpPr>
            <p:cNvPr id="6" name="TextBox 5"/>
            <p:cNvSpPr txBox="1"/>
            <p:nvPr/>
          </p:nvSpPr>
          <p:spPr>
            <a:xfrm>
              <a:off x="5160157" y="3173728"/>
              <a:ext cx="6602363" cy="835627"/>
            </a:xfrm>
            <a:prstGeom prst="rect">
              <a:avLst/>
            </a:prstGeom>
            <a:noFill/>
          </p:spPr>
          <p:txBody>
            <a:bodyPr wrap="square" rtlCol="0">
              <a:noAutofit/>
            </a:bodyPr>
            <a:lstStyle/>
            <a:p>
              <a:pPr algn="ctr"/>
              <a:r>
                <a:rPr lang="ru-RU" sz="2400" dirty="0"/>
                <a:t>Вкладка Формулы </a:t>
              </a:r>
              <a:r>
                <a:rPr lang="en-US" sz="2400" dirty="0"/>
                <a:t>(FORMULAS)</a:t>
              </a:r>
              <a:r>
                <a:rPr lang="ru-RU" sz="2400" dirty="0"/>
                <a:t> – Группа Библиотека функций </a:t>
              </a:r>
              <a:r>
                <a:rPr lang="en-US" sz="2400" dirty="0"/>
                <a:t>(FUNCTION LIBRARY</a:t>
              </a:r>
              <a:r>
                <a:rPr lang="en-US" sz="2400" dirty="0" smtClean="0"/>
                <a:t>) </a:t>
              </a:r>
              <a:r>
                <a:rPr lang="ru-RU" sz="2400" dirty="0" smtClean="0"/>
                <a:t>– Дата и время</a:t>
              </a:r>
              <a:r>
                <a:rPr lang="en-US" sz="2400" dirty="0" smtClean="0"/>
                <a:t> (DATE AND TIME)</a:t>
              </a:r>
              <a:r>
                <a:rPr lang="ru-RU" sz="2400" dirty="0" smtClean="0"/>
                <a:t> – </a:t>
              </a:r>
              <a:r>
                <a:rPr lang="ru-RU" sz="2400" dirty="0" err="1" smtClean="0"/>
                <a:t>Тдата</a:t>
              </a:r>
              <a:r>
                <a:rPr lang="en-US" sz="2400" dirty="0"/>
                <a:t> (NOW)</a:t>
              </a:r>
              <a:endParaRPr lang="ru-RU" sz="2400" dirty="0"/>
            </a:p>
          </p:txBody>
        </p:sp>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855" y="914696"/>
              <a:ext cx="4449404" cy="5695238"/>
            </a:xfrm>
            <a:prstGeom prst="rect">
              <a:avLst/>
            </a:prstGeom>
            <a:ln>
              <a:noFill/>
            </a:ln>
            <a:effectLst>
              <a:outerShdw blurRad="292100" dist="139700" dir="2700000" algn="tl" rotWithShape="0">
                <a:srgbClr val="333333">
                  <a:alpha val="65000"/>
                </a:srgbClr>
              </a:outerShdw>
            </a:effectLst>
          </p:spPr>
        </p:pic>
        <p:pic>
          <p:nvPicPr>
            <p:cNvPr id="10" name="Рисунок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3842" y="1180192"/>
              <a:ext cx="4599375" cy="2059610"/>
            </a:xfrm>
            <a:prstGeom prst="rect">
              <a:avLst/>
            </a:prstGeom>
          </p:spPr>
        </p:pic>
        <p:pic>
          <p:nvPicPr>
            <p:cNvPr id="11" name="Рисунок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3842" y="4350448"/>
              <a:ext cx="4675637" cy="1728434"/>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8775906" y="5678772"/>
              <a:ext cx="1246560" cy="400110"/>
            </a:xfrm>
            <a:prstGeom prst="rect">
              <a:avLst/>
            </a:prstGeom>
            <a:noFill/>
          </p:spPr>
          <p:txBody>
            <a:bodyPr wrap="none" rtlCol="0">
              <a:spAutoFit/>
            </a:bodyPr>
            <a:lstStyle/>
            <a:p>
              <a:r>
                <a:rPr lang="ru-RU" sz="2000" b="1" dirty="0" smtClean="0">
                  <a:solidFill>
                    <a:srgbClr val="C00000"/>
                  </a:solidFill>
                </a:rPr>
                <a:t>Результат</a:t>
              </a:r>
              <a:endParaRPr lang="ru-RU" b="1" dirty="0">
                <a:solidFill>
                  <a:srgbClr val="C00000"/>
                </a:solidFill>
              </a:endParaRPr>
            </a:p>
          </p:txBody>
        </p:sp>
        <p:cxnSp>
          <p:nvCxnSpPr>
            <p:cNvPr id="9" name="Прямая со стрелкой 8"/>
            <p:cNvCxnSpPr/>
            <p:nvPr/>
          </p:nvCxnSpPr>
          <p:spPr>
            <a:xfrm flipH="1">
              <a:off x="7261432" y="5878827"/>
              <a:ext cx="151447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92595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Функции Даты и Время РАБДЕНЬ</a:t>
            </a:r>
            <a:r>
              <a:rPr lang="en-US" dirty="0" smtClean="0"/>
              <a:t> (WORKDAY</a:t>
            </a:r>
            <a:r>
              <a:rPr lang="ru-RU" i="1" dirty="0"/>
              <a:t>)</a:t>
            </a:r>
            <a:endParaRPr lang="ru-RU" dirty="0"/>
          </a:p>
        </p:txBody>
      </p:sp>
      <p:grpSp>
        <p:nvGrpSpPr>
          <p:cNvPr id="6" name="Группа 5"/>
          <p:cNvGrpSpPr/>
          <p:nvPr/>
        </p:nvGrpSpPr>
        <p:grpSpPr>
          <a:xfrm>
            <a:off x="1371600" y="1211244"/>
            <a:ext cx="9032716" cy="4389225"/>
            <a:chOff x="983603" y="1197597"/>
            <a:chExt cx="9032716" cy="4389225"/>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087" y="1197597"/>
              <a:ext cx="6365232" cy="4376097"/>
            </a:xfrm>
            <a:prstGeom prst="rect">
              <a:avLst/>
            </a:prstGeom>
            <a:ln>
              <a:noFill/>
            </a:ln>
            <a:effectLst>
              <a:outerShdw blurRad="292100" dist="139700" dir="2700000" algn="tl" rotWithShape="0">
                <a:srgbClr val="333333">
                  <a:alpha val="65000"/>
                </a:srgbClr>
              </a:outerShdw>
            </a:effectLst>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603" y="1206124"/>
              <a:ext cx="2046200" cy="4380698"/>
            </a:xfrm>
            <a:prstGeom prst="rect">
              <a:avLst/>
            </a:prstGeom>
          </p:spPr>
        </p:pic>
      </p:grpSp>
    </p:spTree>
    <p:extLst>
      <p:ext uri="{BB962C8B-B14F-4D97-AF65-F5344CB8AC3E}">
        <p14:creationId xmlns:p14="http://schemas.microsoft.com/office/powerpoint/2010/main" val="234160185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Функции Даты и Время РАБДЕНЬ</a:t>
            </a:r>
            <a:r>
              <a:rPr lang="en-US" dirty="0"/>
              <a:t> (WORKDAY</a:t>
            </a:r>
            <a:r>
              <a:rPr lang="ru-RU" i="1" dirty="0" smtClean="0"/>
              <a:t>) </a:t>
            </a:r>
            <a:r>
              <a:rPr lang="ru-RU" dirty="0" smtClean="0"/>
              <a:t>продолжение</a:t>
            </a:r>
            <a:endParaRPr lang="ru-RU" dirty="0"/>
          </a:p>
        </p:txBody>
      </p:sp>
      <p:grpSp>
        <p:nvGrpSpPr>
          <p:cNvPr id="6" name="Группа 5"/>
          <p:cNvGrpSpPr/>
          <p:nvPr/>
        </p:nvGrpSpPr>
        <p:grpSpPr>
          <a:xfrm>
            <a:off x="346137" y="1009934"/>
            <a:ext cx="11609301" cy="5390866"/>
            <a:chOff x="346137" y="1009934"/>
            <a:chExt cx="11609301" cy="5390866"/>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137" y="1279081"/>
              <a:ext cx="6573277" cy="362046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6919414" y="1009934"/>
              <a:ext cx="5036024" cy="5390866"/>
            </a:xfrm>
            <a:prstGeom prst="rect">
              <a:avLst/>
            </a:prstGeom>
            <a:noFill/>
          </p:spPr>
          <p:txBody>
            <a:bodyPr wrap="square" rtlCol="0">
              <a:noAutofit/>
            </a:bodyPr>
            <a:lstStyle/>
            <a:p>
              <a:pPr marL="285750" indent="-285750">
                <a:buFont typeface="Wingdings" panose="05000000000000000000" pitchFamily="2" charset="2"/>
                <a:buChar char="§"/>
              </a:pPr>
              <a:r>
                <a:rPr lang="ru-RU" b="1" dirty="0" smtClean="0"/>
                <a:t>РАБДЕНЬ</a:t>
              </a:r>
              <a:r>
                <a:rPr lang="en-US" dirty="0" smtClean="0"/>
                <a:t> </a:t>
              </a:r>
              <a:r>
                <a:rPr lang="ru-RU" b="1" i="1" dirty="0" smtClean="0"/>
                <a:t>(</a:t>
              </a:r>
              <a:r>
                <a:rPr lang="en-US" b="1" i="1" dirty="0" smtClean="0"/>
                <a:t>workday) </a:t>
              </a:r>
              <a:r>
                <a:rPr lang="en-US" dirty="0" smtClean="0"/>
                <a:t> </a:t>
              </a:r>
              <a:r>
                <a:rPr lang="ru-RU" dirty="0" smtClean="0"/>
                <a:t>возвращает в ячейку дату через заданное количество РАБОЧИХ дней (иск: выходные (суббота и воскресенье)</a:t>
              </a:r>
            </a:p>
            <a:p>
              <a:r>
                <a:rPr lang="ru-RU" b="1" dirty="0" smtClean="0"/>
                <a:t>Начальная дата (обязательный аргумент): </a:t>
              </a:r>
              <a:r>
                <a:rPr lang="ru-RU" dirty="0" smtClean="0"/>
                <a:t>ссылка на ячейку с датой с полном числовом формате (ДД.ММ.ГГГГ) </a:t>
              </a:r>
              <a:r>
                <a:rPr lang="ru-RU" b="1" dirty="0" smtClean="0">
                  <a:solidFill>
                    <a:srgbClr val="FF0000"/>
                  </a:solidFill>
                </a:rPr>
                <a:t>!!!</a:t>
              </a:r>
              <a:r>
                <a:rPr lang="ru-RU" dirty="0" smtClean="0"/>
                <a:t> Обратить внимание</a:t>
              </a:r>
              <a:r>
                <a:rPr lang="ru-RU" b="1" dirty="0" smtClean="0">
                  <a:solidFill>
                    <a:srgbClr val="FF0000"/>
                  </a:solidFill>
                </a:rPr>
                <a:t>!!!</a:t>
              </a:r>
              <a:r>
                <a:rPr lang="ru-RU" dirty="0" smtClean="0"/>
                <a:t> В ячейке отображается дата, а в аргументе функции дата преобразуется в число ей равное</a:t>
              </a:r>
            </a:p>
            <a:p>
              <a:r>
                <a:rPr lang="ru-RU" b="1" dirty="0" smtClean="0"/>
                <a:t>Число дней</a:t>
              </a:r>
              <a:r>
                <a:rPr lang="ru-RU" dirty="0" smtClean="0"/>
                <a:t>(обязательный аргумент): ЧИСЛОВОЕ значения количества рабочих дней, через которое требуется знать конечную дату</a:t>
              </a:r>
            </a:p>
            <a:p>
              <a:r>
                <a:rPr lang="ru-RU" i="1" dirty="0" smtClean="0"/>
                <a:t>Праздники</a:t>
              </a:r>
              <a:r>
                <a:rPr lang="ru-RU" b="1" dirty="0" smtClean="0"/>
                <a:t> </a:t>
              </a:r>
              <a:r>
                <a:rPr lang="ru-RU" dirty="0" smtClean="0"/>
                <a:t>(необязательный аргумент): ссылка на заранее подготовленные ячейки с датами праздников</a:t>
              </a:r>
            </a:p>
            <a:p>
              <a:pPr marL="285750" indent="-285750">
                <a:buFont typeface="Wingdings" panose="05000000000000000000" pitchFamily="2" charset="2"/>
                <a:buChar char="§"/>
              </a:pPr>
              <a:r>
                <a:rPr lang="ru-RU" dirty="0" smtClean="0"/>
                <a:t>Функция возвращает в ячейку число равное дате, для отображения даты требуется перейти в окно Формат ячейки и выбрать формат</a:t>
              </a:r>
              <a:endParaRPr lang="ru-RU" dirty="0"/>
            </a:p>
          </p:txBody>
        </p:sp>
      </p:grpSp>
    </p:spTree>
    <p:extLst>
      <p:ext uri="{BB962C8B-B14F-4D97-AF65-F5344CB8AC3E}">
        <p14:creationId xmlns:p14="http://schemas.microsoft.com/office/powerpoint/2010/main" val="224430640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Функции Даты и Время ЧИСТРАБДНИ</a:t>
            </a:r>
            <a:r>
              <a:rPr lang="ru-RU" dirty="0"/>
              <a:t> </a:t>
            </a:r>
            <a:r>
              <a:rPr lang="ru-RU" dirty="0" smtClean="0"/>
              <a:t>(</a:t>
            </a:r>
            <a:r>
              <a:rPr lang="en-US" dirty="0" smtClean="0"/>
              <a:t>NETWORKDAYS)</a:t>
            </a:r>
            <a:endParaRPr lang="ru-RU" dirty="0"/>
          </a:p>
        </p:txBody>
      </p:sp>
      <p:grpSp>
        <p:nvGrpSpPr>
          <p:cNvPr id="5" name="Группа 4"/>
          <p:cNvGrpSpPr/>
          <p:nvPr/>
        </p:nvGrpSpPr>
        <p:grpSpPr>
          <a:xfrm>
            <a:off x="466838" y="1169009"/>
            <a:ext cx="10954261" cy="4779727"/>
            <a:chOff x="466838" y="1169009"/>
            <a:chExt cx="10954261" cy="4779727"/>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838" y="1169009"/>
              <a:ext cx="1948816" cy="4779727"/>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6657" y="1169009"/>
              <a:ext cx="8724442" cy="4779727"/>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137633798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Функции Даты и Время ЧИСТРАБДНИ (</a:t>
            </a:r>
            <a:r>
              <a:rPr lang="en-US" dirty="0"/>
              <a:t>NETWORKDAYS</a:t>
            </a:r>
            <a:r>
              <a:rPr lang="en-US" dirty="0" smtClean="0"/>
              <a:t>)</a:t>
            </a:r>
            <a:r>
              <a:rPr lang="ru-RU" dirty="0" smtClean="0"/>
              <a:t> продолжение</a:t>
            </a:r>
            <a:endParaRPr lang="ru-RU" dirty="0"/>
          </a:p>
        </p:txBody>
      </p:sp>
      <p:sp>
        <p:nvSpPr>
          <p:cNvPr id="3" name="TextBox 2"/>
          <p:cNvSpPr txBox="1"/>
          <p:nvPr/>
        </p:nvSpPr>
        <p:spPr>
          <a:xfrm>
            <a:off x="913263" y="2006221"/>
            <a:ext cx="10440537" cy="2988860"/>
          </a:xfrm>
          <a:prstGeom prst="rect">
            <a:avLst/>
          </a:prstGeom>
          <a:noFill/>
        </p:spPr>
        <p:txBody>
          <a:bodyPr wrap="square" rtlCol="0">
            <a:noAutofit/>
          </a:bodyPr>
          <a:lstStyle/>
          <a:p>
            <a:pPr marL="285750" indent="-285750">
              <a:buFont typeface="Wingdings" panose="05000000000000000000" pitchFamily="2" charset="2"/>
              <a:buChar char="§"/>
            </a:pPr>
            <a:r>
              <a:rPr lang="ru-RU" b="1" dirty="0" err="1" smtClean="0"/>
              <a:t>Чистрабдни</a:t>
            </a:r>
            <a:r>
              <a:rPr lang="en-US" dirty="0" smtClean="0"/>
              <a:t> </a:t>
            </a:r>
            <a:r>
              <a:rPr lang="ru-RU" b="1" i="1" dirty="0" smtClean="0"/>
              <a:t>(</a:t>
            </a:r>
            <a:r>
              <a:rPr lang="en-US" b="1" i="1" dirty="0" err="1" smtClean="0"/>
              <a:t>networkdays</a:t>
            </a:r>
            <a:r>
              <a:rPr lang="en-US" b="1" i="1" dirty="0" smtClean="0"/>
              <a:t>) </a:t>
            </a:r>
            <a:r>
              <a:rPr lang="en-US" dirty="0" smtClean="0"/>
              <a:t> </a:t>
            </a:r>
            <a:r>
              <a:rPr lang="ru-RU" dirty="0" smtClean="0"/>
              <a:t>возвращает в ячейку количество РАБОЧИХ дней между указанной Датой начала и Датой окончания (иск: выходные (суббота и воскресенье)</a:t>
            </a:r>
          </a:p>
          <a:p>
            <a:r>
              <a:rPr lang="ru-RU" b="1" dirty="0" smtClean="0"/>
              <a:t>Начальная дата (обязательный аргумент): </a:t>
            </a:r>
            <a:r>
              <a:rPr lang="ru-RU" dirty="0" smtClean="0"/>
              <a:t>ссылка на ячейку с датой с полном числовом формате (ДД.ММ.ГГГГ) </a:t>
            </a:r>
            <a:r>
              <a:rPr lang="ru-RU" b="1" dirty="0" smtClean="0">
                <a:solidFill>
                  <a:srgbClr val="FF0000"/>
                </a:solidFill>
              </a:rPr>
              <a:t>!!!</a:t>
            </a:r>
            <a:r>
              <a:rPr lang="ru-RU" dirty="0" smtClean="0"/>
              <a:t> Обратить внимание</a:t>
            </a:r>
            <a:r>
              <a:rPr lang="ru-RU" b="1" dirty="0" smtClean="0">
                <a:solidFill>
                  <a:srgbClr val="FF0000"/>
                </a:solidFill>
              </a:rPr>
              <a:t>!!!</a:t>
            </a:r>
            <a:r>
              <a:rPr lang="ru-RU" dirty="0" smtClean="0"/>
              <a:t> В ячейке отображается дата, а в аргументе функции дата преобразуется в число ей равное</a:t>
            </a:r>
          </a:p>
          <a:p>
            <a:r>
              <a:rPr lang="ru-RU" b="1" dirty="0" smtClean="0"/>
              <a:t>Конечная дата </a:t>
            </a:r>
            <a:r>
              <a:rPr lang="ru-RU" b="1" dirty="0"/>
              <a:t>(обязательный аргумент): </a:t>
            </a:r>
            <a:r>
              <a:rPr lang="ru-RU" dirty="0"/>
              <a:t>ссылка на ячейку с датой с полном числовом формате (ДД.ММ.ГГГГ) </a:t>
            </a:r>
            <a:r>
              <a:rPr lang="ru-RU" b="1" dirty="0">
                <a:solidFill>
                  <a:srgbClr val="FF0000"/>
                </a:solidFill>
              </a:rPr>
              <a:t>!!!</a:t>
            </a:r>
            <a:r>
              <a:rPr lang="ru-RU" dirty="0"/>
              <a:t> Обратить внимание</a:t>
            </a:r>
            <a:r>
              <a:rPr lang="ru-RU" b="1" dirty="0">
                <a:solidFill>
                  <a:srgbClr val="FF0000"/>
                </a:solidFill>
              </a:rPr>
              <a:t>!!!</a:t>
            </a:r>
            <a:r>
              <a:rPr lang="ru-RU" dirty="0"/>
              <a:t> В ячейке отображается дата, а в аргументе функции дата преобразуется в число ей равное</a:t>
            </a:r>
          </a:p>
          <a:p>
            <a:r>
              <a:rPr lang="ru-RU" i="1" dirty="0" smtClean="0"/>
              <a:t>Праздники</a:t>
            </a:r>
            <a:r>
              <a:rPr lang="ru-RU" b="1" dirty="0" smtClean="0"/>
              <a:t> </a:t>
            </a:r>
            <a:r>
              <a:rPr lang="ru-RU" dirty="0" smtClean="0"/>
              <a:t>(необязательный аргумент): ссылка на заранее подготовленные ячейки с датами праздников</a:t>
            </a:r>
          </a:p>
        </p:txBody>
      </p:sp>
    </p:spTree>
    <p:extLst>
      <p:ext uri="{BB962C8B-B14F-4D97-AF65-F5344CB8AC3E}">
        <p14:creationId xmlns:p14="http://schemas.microsoft.com/office/powerpoint/2010/main" val="25181211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Использование различных Типов ссылок в расчётах. Относительный Тип ссылок</a:t>
            </a:r>
            <a:endParaRPr lang="ru-RU" dirty="0"/>
          </a:p>
        </p:txBody>
      </p:sp>
      <p:graphicFrame>
        <p:nvGraphicFramePr>
          <p:cNvPr id="3" name="Таблица 2"/>
          <p:cNvGraphicFramePr>
            <a:graphicFrameLocks noGrp="1"/>
          </p:cNvGraphicFramePr>
          <p:nvPr>
            <p:extLst>
              <p:ext uri="{D42A27DB-BD31-4B8C-83A1-F6EECF244321}">
                <p14:modId xmlns:p14="http://schemas.microsoft.com/office/powerpoint/2010/main" val="2898035318"/>
              </p:ext>
            </p:extLst>
          </p:nvPr>
        </p:nvGraphicFramePr>
        <p:xfrm>
          <a:off x="2649478" y="1520194"/>
          <a:ext cx="6893043" cy="1908806"/>
        </p:xfrm>
        <a:graphic>
          <a:graphicData uri="http://schemas.openxmlformats.org/drawingml/2006/table">
            <a:tbl>
              <a:tblPr firstRow="1" firstCol="1" bandRow="1">
                <a:tableStyleId>{93296810-A885-4BE3-A3E7-6D5BEEA58F35}</a:tableStyleId>
              </a:tblPr>
              <a:tblGrid>
                <a:gridCol w="1033403">
                  <a:extLst>
                    <a:ext uri="{9D8B030D-6E8A-4147-A177-3AD203B41FA5}">
                      <a16:colId xmlns:a16="http://schemas.microsoft.com/office/drawing/2014/main" xmlns="" val="3399698326"/>
                    </a:ext>
                  </a:extLst>
                </a:gridCol>
                <a:gridCol w="5859640">
                  <a:extLst>
                    <a:ext uri="{9D8B030D-6E8A-4147-A177-3AD203B41FA5}">
                      <a16:colId xmlns:a16="http://schemas.microsoft.com/office/drawing/2014/main" xmlns="" val="4234102186"/>
                    </a:ext>
                  </a:extLst>
                </a:gridCol>
              </a:tblGrid>
              <a:tr h="122193">
                <a:tc gridSpan="2">
                  <a:txBody>
                    <a:bodyPr/>
                    <a:lstStyle/>
                    <a:p>
                      <a:pPr>
                        <a:lnSpc>
                          <a:spcPct val="107000"/>
                        </a:lnSpc>
                        <a:spcAft>
                          <a:spcPts val="0"/>
                        </a:spcAft>
                      </a:pPr>
                      <a:r>
                        <a:rPr lang="ru-RU" sz="2400" dirty="0">
                          <a:effectLst/>
                        </a:rPr>
                        <a:t>Относительная ссылка</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ru-RU"/>
                    </a:p>
                  </a:txBody>
                  <a:tcPr/>
                </a:tc>
                <a:extLst>
                  <a:ext uri="{0D108BD9-81ED-4DB2-BD59-A6C34878D82A}">
                    <a16:rowId xmlns:a16="http://schemas.microsoft.com/office/drawing/2014/main" xmlns="" val="3401795858"/>
                  </a:ext>
                </a:extLst>
              </a:tr>
              <a:tr h="1517455">
                <a:tc>
                  <a:txBody>
                    <a:bodyPr/>
                    <a:lstStyle/>
                    <a:p>
                      <a:pPr>
                        <a:lnSpc>
                          <a:spcPct val="107000"/>
                        </a:lnSpc>
                        <a:spcAft>
                          <a:spcPts val="0"/>
                        </a:spcAft>
                      </a:pPr>
                      <a:r>
                        <a:rPr lang="en-US" sz="3200" dirty="0" smtClean="0">
                          <a:effectLst/>
                        </a:rPr>
                        <a:t>C</a:t>
                      </a:r>
                      <a:r>
                        <a:rPr lang="ru-RU" sz="3200" dirty="0" smtClean="0">
                          <a:effectLst/>
                        </a:rPr>
                        <a:t>3</a:t>
                      </a:r>
                      <a:endParaRPr lang="ru-R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ru-RU" sz="2000" dirty="0">
                          <a:effectLst/>
                        </a:rPr>
                        <a:t>При использовании такого типа </a:t>
                      </a:r>
                      <a:r>
                        <a:rPr lang="ru-RU" sz="2000" dirty="0" smtClean="0">
                          <a:effectLst/>
                        </a:rPr>
                        <a:t>ссылки, в случае дальнейшего </a:t>
                      </a:r>
                      <a:r>
                        <a:rPr lang="ru-RU" sz="2000" dirty="0">
                          <a:effectLst/>
                        </a:rPr>
                        <a:t>копировании формулы </a:t>
                      </a:r>
                      <a:r>
                        <a:rPr lang="ru-RU" sz="2000" dirty="0" smtClean="0">
                          <a:effectLst/>
                        </a:rPr>
                        <a:t>влево/вправо/вниз/вверх, </a:t>
                      </a:r>
                      <a:r>
                        <a:rPr lang="ru-RU" sz="2000" dirty="0">
                          <a:effectLst/>
                        </a:rPr>
                        <a:t>адрес ячейки будет изменяться в сторону направления копирования</a:t>
                      </a: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819756953"/>
                  </a:ext>
                </a:extLst>
              </a:tr>
            </a:tbl>
          </a:graphicData>
        </a:graphic>
      </p:graphicFrame>
      <p:graphicFrame>
        <p:nvGraphicFramePr>
          <p:cNvPr id="4" name="Таблица 3"/>
          <p:cNvGraphicFramePr>
            <a:graphicFrameLocks noGrp="1"/>
          </p:cNvGraphicFramePr>
          <p:nvPr>
            <p:extLst>
              <p:ext uri="{D42A27DB-BD31-4B8C-83A1-F6EECF244321}">
                <p14:modId xmlns:p14="http://schemas.microsoft.com/office/powerpoint/2010/main" val="2504489118"/>
              </p:ext>
            </p:extLst>
          </p:nvPr>
        </p:nvGraphicFramePr>
        <p:xfrm>
          <a:off x="2649478" y="3429000"/>
          <a:ext cx="6893045" cy="2217803"/>
        </p:xfrm>
        <a:graphic>
          <a:graphicData uri="http://schemas.openxmlformats.org/drawingml/2006/table">
            <a:tbl>
              <a:tblPr firstRow="1" firstCol="1" bandRow="1">
                <a:tableStyleId>{93296810-A885-4BE3-A3E7-6D5BEEA58F35}</a:tableStyleId>
              </a:tblPr>
              <a:tblGrid>
                <a:gridCol w="1027102">
                  <a:extLst>
                    <a:ext uri="{9D8B030D-6E8A-4147-A177-3AD203B41FA5}">
                      <a16:colId xmlns:a16="http://schemas.microsoft.com/office/drawing/2014/main" xmlns="" val="3819049807"/>
                    </a:ext>
                  </a:extLst>
                </a:gridCol>
                <a:gridCol w="1730116">
                  <a:extLst>
                    <a:ext uri="{9D8B030D-6E8A-4147-A177-3AD203B41FA5}">
                      <a16:colId xmlns:a16="http://schemas.microsoft.com/office/drawing/2014/main" xmlns="" val="2563459431"/>
                    </a:ext>
                  </a:extLst>
                </a:gridCol>
                <a:gridCol w="1378609">
                  <a:extLst>
                    <a:ext uri="{9D8B030D-6E8A-4147-A177-3AD203B41FA5}">
                      <a16:colId xmlns:a16="http://schemas.microsoft.com/office/drawing/2014/main" xmlns="" val="3606571668"/>
                    </a:ext>
                  </a:extLst>
                </a:gridCol>
                <a:gridCol w="1378609">
                  <a:extLst>
                    <a:ext uri="{9D8B030D-6E8A-4147-A177-3AD203B41FA5}">
                      <a16:colId xmlns:a16="http://schemas.microsoft.com/office/drawing/2014/main" xmlns="" val="737589214"/>
                    </a:ext>
                  </a:extLst>
                </a:gridCol>
                <a:gridCol w="1378609">
                  <a:extLst>
                    <a:ext uri="{9D8B030D-6E8A-4147-A177-3AD203B41FA5}">
                      <a16:colId xmlns:a16="http://schemas.microsoft.com/office/drawing/2014/main" xmlns="" val="492264180"/>
                    </a:ext>
                  </a:extLst>
                </a:gridCol>
              </a:tblGrid>
              <a:tr h="0">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marL="0" algn="l" defTabSz="914400" rtl="0" eaLnBrk="1" latinLnBrk="0" hangingPunct="1">
                        <a:lnSpc>
                          <a:spcPct val="107000"/>
                        </a:lnSpc>
                        <a:spcAft>
                          <a:spcPts val="0"/>
                        </a:spcAft>
                      </a:pPr>
                      <a:r>
                        <a:rPr lang="ru-RU" sz="2600" b="0" kern="1200" dirty="0">
                          <a:solidFill>
                            <a:schemeClr val="dk1"/>
                          </a:solidFill>
                          <a:effectLst/>
                          <a:latin typeface="+mn-lt"/>
                          <a:ea typeface="+mn-ea"/>
                          <a:cs typeface="+mn-cs"/>
                        </a:rPr>
                        <a:t>С1</a:t>
                      </a:r>
                    </a:p>
                  </a:txBody>
                  <a:tcPr marL="68580" marR="68580" marT="0" marB="0">
                    <a:solidFill>
                      <a:srgbClr val="D5E3CF"/>
                    </a:solidFill>
                  </a:tcPr>
                </a:tc>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extLst>
                  <a:ext uri="{0D108BD9-81ED-4DB2-BD59-A6C34878D82A}">
                    <a16:rowId xmlns:a16="http://schemas.microsoft.com/office/drawing/2014/main" xmlns="" val="2738405873"/>
                  </a:ext>
                </a:extLst>
              </a:tr>
              <a:tr h="0">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С2</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extLst>
                  <a:ext uri="{0D108BD9-81ED-4DB2-BD59-A6C34878D82A}">
                    <a16:rowId xmlns:a16="http://schemas.microsoft.com/office/drawing/2014/main" xmlns="" val="1325845691"/>
                  </a:ext>
                </a:extLst>
              </a:tr>
              <a:tr h="0">
                <a:tc>
                  <a:txBody>
                    <a:bodyPr/>
                    <a:lstStyle/>
                    <a:p>
                      <a:pPr marL="0" algn="l" defTabSz="914400" rtl="0" eaLnBrk="1" latinLnBrk="0" hangingPunct="1">
                        <a:lnSpc>
                          <a:spcPct val="107000"/>
                        </a:lnSpc>
                        <a:spcAft>
                          <a:spcPts val="0"/>
                        </a:spcAft>
                      </a:pPr>
                      <a:r>
                        <a:rPr lang="ru-RU" sz="2600" b="0" kern="1200" dirty="0">
                          <a:solidFill>
                            <a:schemeClr val="dk1"/>
                          </a:solidFill>
                          <a:effectLst/>
                          <a:latin typeface="+mn-lt"/>
                          <a:ea typeface="+mn-ea"/>
                          <a:cs typeface="+mn-cs"/>
                        </a:rPr>
                        <a:t>А3</a:t>
                      </a:r>
                    </a:p>
                  </a:txBody>
                  <a:tcPr marL="68580" marR="68580" marT="0" marB="0">
                    <a:solidFill>
                      <a:srgbClr val="D5E3CF"/>
                    </a:solidFill>
                  </a:tcPr>
                </a:tc>
                <a:tc>
                  <a:txBody>
                    <a:bodyPr/>
                    <a:lstStyle/>
                    <a:p>
                      <a:pPr>
                        <a:lnSpc>
                          <a:spcPct val="107000"/>
                        </a:lnSpc>
                        <a:spcAft>
                          <a:spcPts val="0"/>
                        </a:spcAft>
                      </a:pPr>
                      <a:r>
                        <a:rPr lang="ru-RU" sz="2600">
                          <a:effectLst/>
                        </a:rPr>
                        <a:t>В3</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gn="ctr">
                        <a:lnSpc>
                          <a:spcPct val="107000"/>
                        </a:lnSpc>
                        <a:spcAft>
                          <a:spcPts val="0"/>
                        </a:spcAft>
                      </a:pPr>
                      <a:r>
                        <a:rPr lang="ru-RU" sz="3200" b="1" dirty="0">
                          <a:solidFill>
                            <a:srgbClr val="C00000"/>
                          </a:solidFill>
                          <a:effectLst/>
                        </a:rPr>
                        <a:t>С3</a:t>
                      </a:r>
                      <a:endParaRPr lang="ru-RU" sz="14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en-US" sz="2600">
                          <a:effectLst/>
                        </a:rPr>
                        <a:t>D3</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en-US" sz="2600" dirty="0">
                          <a:effectLst/>
                        </a:rPr>
                        <a:t>E3</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extLst>
                  <a:ext uri="{0D108BD9-81ED-4DB2-BD59-A6C34878D82A}">
                    <a16:rowId xmlns:a16="http://schemas.microsoft.com/office/drawing/2014/main" xmlns="" val="3230589013"/>
                  </a:ext>
                </a:extLst>
              </a:tr>
              <a:tr h="0">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a:effectLst/>
                        </a:rPr>
                        <a:t>С4</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extLst>
                  <a:ext uri="{0D108BD9-81ED-4DB2-BD59-A6C34878D82A}">
                    <a16:rowId xmlns:a16="http://schemas.microsoft.com/office/drawing/2014/main" xmlns="" val="1368541685"/>
                  </a:ext>
                </a:extLst>
              </a:tr>
              <a:tr h="0">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a:effectLst/>
                        </a:rPr>
                        <a:t>С5</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extLst>
                  <a:ext uri="{0D108BD9-81ED-4DB2-BD59-A6C34878D82A}">
                    <a16:rowId xmlns:a16="http://schemas.microsoft.com/office/drawing/2014/main" xmlns="" val="221296845"/>
                  </a:ext>
                </a:extLst>
              </a:tr>
            </a:tbl>
          </a:graphicData>
        </a:graphic>
      </p:graphicFrame>
      <p:cxnSp>
        <p:nvCxnSpPr>
          <p:cNvPr id="6" name="Прямая со стрелкой 5"/>
          <p:cNvCxnSpPr/>
          <p:nvPr/>
        </p:nvCxnSpPr>
        <p:spPr>
          <a:xfrm>
            <a:off x="6733683" y="4657109"/>
            <a:ext cx="1800000" cy="0"/>
          </a:xfrm>
          <a:prstGeom prst="straightConnector1">
            <a:avLst/>
          </a:prstGeom>
          <a:ln w="57150">
            <a:solidFill>
              <a:srgbClr val="70AD47"/>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Прямая со стрелкой 11"/>
          <p:cNvCxnSpPr/>
          <p:nvPr/>
        </p:nvCxnSpPr>
        <p:spPr>
          <a:xfrm flipH="1">
            <a:off x="3524588" y="4657109"/>
            <a:ext cx="1872000" cy="0"/>
          </a:xfrm>
          <a:prstGeom prst="straightConnector1">
            <a:avLst/>
          </a:prstGeom>
          <a:ln w="57150">
            <a:solidFill>
              <a:srgbClr val="70AD47"/>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Прямая со стрелкой 13"/>
          <p:cNvCxnSpPr/>
          <p:nvPr/>
        </p:nvCxnSpPr>
        <p:spPr>
          <a:xfrm flipV="1">
            <a:off x="5996699" y="3429000"/>
            <a:ext cx="1" cy="791381"/>
          </a:xfrm>
          <a:prstGeom prst="straightConnector1">
            <a:avLst/>
          </a:prstGeom>
          <a:ln w="57150">
            <a:solidFill>
              <a:srgbClr val="70AD47"/>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p:cNvCxnSpPr/>
          <p:nvPr/>
        </p:nvCxnSpPr>
        <p:spPr>
          <a:xfrm flipH="1">
            <a:off x="5996699" y="4825938"/>
            <a:ext cx="2" cy="797751"/>
          </a:xfrm>
          <a:prstGeom prst="straightConnector1">
            <a:avLst/>
          </a:prstGeom>
          <a:ln w="57150">
            <a:solidFill>
              <a:srgbClr val="70AD47"/>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02248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Функции Даты и </a:t>
            </a:r>
            <a:r>
              <a:rPr lang="ru-RU" dirty="0" smtClean="0"/>
              <a:t>Время ДОЛЯГОДА</a:t>
            </a:r>
            <a:r>
              <a:rPr lang="en-US" dirty="0" smtClean="0"/>
              <a:t> (</a:t>
            </a:r>
            <a:r>
              <a:rPr lang="en-US" dirty="0" err="1" smtClean="0"/>
              <a:t>Yearfrac</a:t>
            </a:r>
            <a:r>
              <a:rPr lang="ru-RU" dirty="0" smtClean="0"/>
              <a:t>)</a:t>
            </a:r>
            <a:endParaRPr lang="ru-RU" dirty="0"/>
          </a:p>
        </p:txBody>
      </p:sp>
      <p:grpSp>
        <p:nvGrpSpPr>
          <p:cNvPr id="6" name="Группа 5"/>
          <p:cNvGrpSpPr/>
          <p:nvPr/>
        </p:nvGrpSpPr>
        <p:grpSpPr>
          <a:xfrm>
            <a:off x="1777697" y="1471106"/>
            <a:ext cx="9113217" cy="4521926"/>
            <a:chOff x="1777697" y="1471106"/>
            <a:chExt cx="9113217" cy="4521926"/>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697" y="1471106"/>
              <a:ext cx="2876190" cy="4521926"/>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6864" y="1471106"/>
              <a:ext cx="5554050" cy="4506614"/>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77873161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Функции Даты и Время ДОЛЯГОДА</a:t>
            </a:r>
            <a:r>
              <a:rPr lang="en-US" dirty="0"/>
              <a:t> (</a:t>
            </a:r>
            <a:r>
              <a:rPr lang="en-US" dirty="0" err="1"/>
              <a:t>Yearfrac</a:t>
            </a:r>
            <a:r>
              <a:rPr lang="ru-RU" dirty="0" smtClean="0"/>
              <a:t>) продолжение</a:t>
            </a:r>
            <a:endParaRPr lang="ru-RU" dirty="0"/>
          </a:p>
        </p:txBody>
      </p:sp>
      <p:sp>
        <p:nvSpPr>
          <p:cNvPr id="3" name="TextBox 2"/>
          <p:cNvSpPr txBox="1"/>
          <p:nvPr/>
        </p:nvSpPr>
        <p:spPr>
          <a:xfrm>
            <a:off x="1255594" y="1395559"/>
            <a:ext cx="10098206" cy="2708929"/>
          </a:xfrm>
          <a:prstGeom prst="rect">
            <a:avLst/>
          </a:prstGeom>
          <a:noFill/>
        </p:spPr>
        <p:txBody>
          <a:bodyPr wrap="square" rtlCol="0">
            <a:noAutofit/>
          </a:bodyPr>
          <a:lstStyle/>
          <a:p>
            <a:pPr marL="285750" indent="-285750">
              <a:buFont typeface="Wingdings" panose="05000000000000000000" pitchFamily="2" charset="2"/>
              <a:buChar char="§"/>
            </a:pPr>
            <a:r>
              <a:rPr lang="ru-RU" b="1" dirty="0" err="1" smtClean="0"/>
              <a:t>Долягода</a:t>
            </a:r>
            <a:r>
              <a:rPr lang="en-US" dirty="0" smtClean="0"/>
              <a:t> </a:t>
            </a:r>
            <a:r>
              <a:rPr lang="ru-RU" b="1" i="1" dirty="0" smtClean="0"/>
              <a:t>(</a:t>
            </a:r>
            <a:r>
              <a:rPr lang="en-US" b="1" i="1" dirty="0" err="1" smtClean="0"/>
              <a:t>yearfrac</a:t>
            </a:r>
            <a:r>
              <a:rPr lang="en-US" b="1" i="1" dirty="0" smtClean="0"/>
              <a:t>) </a:t>
            </a:r>
            <a:r>
              <a:rPr lang="en-US" dirty="0" smtClean="0"/>
              <a:t> </a:t>
            </a:r>
            <a:r>
              <a:rPr lang="ru-RU" dirty="0" smtClean="0"/>
              <a:t>возвращает в ячейку целое количество прожитых частей (лет) и незавершенную долю года (в качестве десятичной части, т.е. знаков после запятой)</a:t>
            </a:r>
          </a:p>
          <a:p>
            <a:r>
              <a:rPr lang="ru-RU" b="1" dirty="0" err="1" smtClean="0"/>
              <a:t>Нач_дата</a:t>
            </a:r>
            <a:r>
              <a:rPr lang="ru-RU" b="1" dirty="0" smtClean="0"/>
              <a:t> (обязательный аргумент): </a:t>
            </a:r>
            <a:r>
              <a:rPr lang="ru-RU" dirty="0" smtClean="0"/>
              <a:t>ссылка на ячейку с датой в полном числовом формате (ДД.ММ.ГГГГ) </a:t>
            </a:r>
            <a:r>
              <a:rPr lang="ru-RU" b="1" dirty="0" smtClean="0">
                <a:solidFill>
                  <a:srgbClr val="FF0000"/>
                </a:solidFill>
              </a:rPr>
              <a:t>!!!</a:t>
            </a:r>
            <a:r>
              <a:rPr lang="ru-RU" dirty="0" smtClean="0"/>
              <a:t> Обратить внимание</a:t>
            </a:r>
            <a:r>
              <a:rPr lang="ru-RU" b="1" dirty="0" smtClean="0">
                <a:solidFill>
                  <a:srgbClr val="FF0000"/>
                </a:solidFill>
              </a:rPr>
              <a:t>!!!</a:t>
            </a:r>
            <a:r>
              <a:rPr lang="ru-RU" dirty="0" smtClean="0"/>
              <a:t> В ячейке отображается дата, а в аргументе функции дата преобразуется в число ей равное</a:t>
            </a:r>
          </a:p>
          <a:p>
            <a:r>
              <a:rPr lang="ru-RU" b="1" dirty="0" err="1" smtClean="0"/>
              <a:t>Кон_дата</a:t>
            </a:r>
            <a:r>
              <a:rPr lang="ru-RU" b="1" dirty="0" smtClean="0"/>
              <a:t> </a:t>
            </a:r>
            <a:r>
              <a:rPr lang="ru-RU" b="1" dirty="0"/>
              <a:t>(обязательный аргумент):</a:t>
            </a:r>
            <a:r>
              <a:rPr lang="ru-RU" dirty="0" smtClean="0"/>
              <a:t> </a:t>
            </a:r>
            <a:r>
              <a:rPr lang="ru-RU" dirty="0"/>
              <a:t>ссылка на ячейку с датой </a:t>
            </a:r>
            <a:r>
              <a:rPr lang="ru-RU" dirty="0" smtClean="0"/>
              <a:t>в </a:t>
            </a:r>
            <a:r>
              <a:rPr lang="ru-RU" dirty="0"/>
              <a:t>полном числовом формате (ДД.ММ.ГГГГ) </a:t>
            </a:r>
            <a:r>
              <a:rPr lang="ru-RU" b="1" dirty="0">
                <a:solidFill>
                  <a:srgbClr val="FF0000"/>
                </a:solidFill>
              </a:rPr>
              <a:t>!!!</a:t>
            </a:r>
            <a:r>
              <a:rPr lang="ru-RU" dirty="0"/>
              <a:t> Обратить внимание</a:t>
            </a:r>
            <a:r>
              <a:rPr lang="ru-RU" b="1" dirty="0">
                <a:solidFill>
                  <a:srgbClr val="FF0000"/>
                </a:solidFill>
              </a:rPr>
              <a:t>!!!</a:t>
            </a:r>
            <a:r>
              <a:rPr lang="ru-RU" dirty="0"/>
              <a:t> В ячейке отображается дата, а в аргументе функции дата преобразуется в число ей равное</a:t>
            </a:r>
          </a:p>
          <a:p>
            <a:r>
              <a:rPr lang="ru-RU" i="1" dirty="0" smtClean="0"/>
              <a:t>Базис</a:t>
            </a:r>
            <a:r>
              <a:rPr lang="ru-RU" b="1" dirty="0" smtClean="0"/>
              <a:t> </a:t>
            </a:r>
            <a:r>
              <a:rPr lang="ru-RU" dirty="0" smtClean="0"/>
              <a:t>(необязательный аргумент): используемый способ вычисления дня.</a:t>
            </a:r>
          </a:p>
          <a:p>
            <a:endParaRPr lang="ru-RU" dirty="0" smtClean="0"/>
          </a:p>
        </p:txBody>
      </p:sp>
      <p:graphicFrame>
        <p:nvGraphicFramePr>
          <p:cNvPr id="4" name="Таблица 3"/>
          <p:cNvGraphicFramePr>
            <a:graphicFrameLocks noGrp="1"/>
          </p:cNvGraphicFramePr>
          <p:nvPr>
            <p:extLst>
              <p:ext uri="{D42A27DB-BD31-4B8C-83A1-F6EECF244321}">
                <p14:modId xmlns:p14="http://schemas.microsoft.com/office/powerpoint/2010/main" val="3047801187"/>
              </p:ext>
            </p:extLst>
          </p:nvPr>
        </p:nvGraphicFramePr>
        <p:xfrm>
          <a:off x="2240697" y="4104488"/>
          <a:ext cx="8128000" cy="2225040"/>
        </p:xfrm>
        <a:graphic>
          <a:graphicData uri="http://schemas.openxmlformats.org/drawingml/2006/table">
            <a:tbl>
              <a:tblPr firstRow="1" bandRow="1">
                <a:effectLst>
                  <a:outerShdw blurRad="50800" dist="38100" dir="5400000" algn="t" rotWithShape="0">
                    <a:prstClr val="black">
                      <a:alpha val="40000"/>
                    </a:prstClr>
                  </a:outerShdw>
                </a:effectLst>
                <a:tableStyleId>{93296810-A885-4BE3-A3E7-6D5BEEA58F35}</a:tableStyleId>
              </a:tblPr>
              <a:tblGrid>
                <a:gridCol w="4064000">
                  <a:extLst>
                    <a:ext uri="{9D8B030D-6E8A-4147-A177-3AD203B41FA5}">
                      <a16:colId xmlns:a16="http://schemas.microsoft.com/office/drawing/2014/main" xmlns="" val="1585214807"/>
                    </a:ext>
                  </a:extLst>
                </a:gridCol>
                <a:gridCol w="4064000">
                  <a:extLst>
                    <a:ext uri="{9D8B030D-6E8A-4147-A177-3AD203B41FA5}">
                      <a16:colId xmlns:a16="http://schemas.microsoft.com/office/drawing/2014/main" xmlns="" val="1838114633"/>
                    </a:ext>
                  </a:extLst>
                </a:gridCol>
              </a:tblGrid>
              <a:tr h="370840">
                <a:tc>
                  <a:txBody>
                    <a:bodyPr/>
                    <a:lstStyle/>
                    <a:p>
                      <a:r>
                        <a:rPr lang="ru-RU" dirty="0" smtClean="0"/>
                        <a:t>Базис</a:t>
                      </a:r>
                      <a:endParaRPr lang="ru-RU" dirty="0"/>
                    </a:p>
                  </a:txBody>
                  <a:tcPr/>
                </a:tc>
                <a:tc>
                  <a:txBody>
                    <a:bodyPr/>
                    <a:lstStyle/>
                    <a:p>
                      <a:r>
                        <a:rPr lang="ru-RU" dirty="0" smtClean="0"/>
                        <a:t>Способ вычисления дня</a:t>
                      </a:r>
                      <a:endParaRPr lang="ru-RU" dirty="0"/>
                    </a:p>
                  </a:txBody>
                  <a:tcPr/>
                </a:tc>
                <a:extLst>
                  <a:ext uri="{0D108BD9-81ED-4DB2-BD59-A6C34878D82A}">
                    <a16:rowId xmlns:a16="http://schemas.microsoft.com/office/drawing/2014/main" xmlns="" val="1597571568"/>
                  </a:ext>
                </a:extLst>
              </a:tr>
              <a:tr h="370840">
                <a:tc>
                  <a:txBody>
                    <a:bodyPr/>
                    <a:lstStyle/>
                    <a:p>
                      <a:r>
                        <a:rPr lang="ru-RU" dirty="0" smtClean="0"/>
                        <a:t>0 или опущен</a:t>
                      </a:r>
                      <a:endParaRPr lang="ru-RU" dirty="0"/>
                    </a:p>
                  </a:txBody>
                  <a:tcPr/>
                </a:tc>
                <a:tc>
                  <a:txBody>
                    <a:bodyPr/>
                    <a:lstStyle/>
                    <a:p>
                      <a:r>
                        <a:rPr lang="ru-RU" dirty="0" smtClean="0"/>
                        <a:t>Американский (</a:t>
                      </a:r>
                      <a:r>
                        <a:rPr lang="en-US" dirty="0" smtClean="0"/>
                        <a:t>NASD</a:t>
                      </a:r>
                      <a:r>
                        <a:rPr lang="ru-RU" dirty="0" smtClean="0"/>
                        <a:t>)</a:t>
                      </a:r>
                      <a:r>
                        <a:rPr lang="en-US" dirty="0" smtClean="0"/>
                        <a:t> 30/360</a:t>
                      </a:r>
                      <a:endParaRPr lang="ru-RU" dirty="0"/>
                    </a:p>
                  </a:txBody>
                  <a:tcPr/>
                </a:tc>
                <a:extLst>
                  <a:ext uri="{0D108BD9-81ED-4DB2-BD59-A6C34878D82A}">
                    <a16:rowId xmlns:a16="http://schemas.microsoft.com/office/drawing/2014/main" xmlns="" val="3840697847"/>
                  </a:ext>
                </a:extLst>
              </a:tr>
              <a:tr h="370840">
                <a:tc>
                  <a:txBody>
                    <a:bodyPr/>
                    <a:lstStyle/>
                    <a:p>
                      <a:r>
                        <a:rPr lang="en-US" dirty="0" smtClean="0"/>
                        <a:t>1</a:t>
                      </a:r>
                      <a:endParaRPr lang="ru-RU" dirty="0"/>
                    </a:p>
                  </a:txBody>
                  <a:tcPr/>
                </a:tc>
                <a:tc>
                  <a:txBody>
                    <a:bodyPr/>
                    <a:lstStyle/>
                    <a:p>
                      <a:r>
                        <a:rPr lang="ru-RU" dirty="0" smtClean="0"/>
                        <a:t>Фактический/фактический</a:t>
                      </a:r>
                      <a:endParaRPr lang="ru-RU" dirty="0"/>
                    </a:p>
                  </a:txBody>
                  <a:tcPr/>
                </a:tc>
                <a:extLst>
                  <a:ext uri="{0D108BD9-81ED-4DB2-BD59-A6C34878D82A}">
                    <a16:rowId xmlns:a16="http://schemas.microsoft.com/office/drawing/2014/main" xmlns="" val="3787348764"/>
                  </a:ext>
                </a:extLst>
              </a:tr>
              <a:tr h="370840">
                <a:tc>
                  <a:txBody>
                    <a:bodyPr/>
                    <a:lstStyle/>
                    <a:p>
                      <a:r>
                        <a:rPr lang="ru-RU" dirty="0" smtClean="0"/>
                        <a:t>2</a:t>
                      </a:r>
                      <a:endParaRPr lang="ru-RU" dirty="0"/>
                    </a:p>
                  </a:txBody>
                  <a:tcPr/>
                </a:tc>
                <a:tc>
                  <a:txBody>
                    <a:bodyPr/>
                    <a:lstStyle/>
                    <a:p>
                      <a:r>
                        <a:rPr lang="ru-RU" dirty="0" smtClean="0"/>
                        <a:t>Фактический/360</a:t>
                      </a:r>
                      <a:endParaRPr lang="ru-RU" dirty="0"/>
                    </a:p>
                  </a:txBody>
                  <a:tcPr/>
                </a:tc>
                <a:extLst>
                  <a:ext uri="{0D108BD9-81ED-4DB2-BD59-A6C34878D82A}">
                    <a16:rowId xmlns:a16="http://schemas.microsoft.com/office/drawing/2014/main" xmlns="" val="3630066028"/>
                  </a:ext>
                </a:extLst>
              </a:tr>
              <a:tr h="370840">
                <a:tc>
                  <a:txBody>
                    <a:bodyPr/>
                    <a:lstStyle/>
                    <a:p>
                      <a:r>
                        <a:rPr lang="ru-RU" dirty="0" smtClean="0"/>
                        <a:t>3</a:t>
                      </a:r>
                      <a:endParaRPr lang="ru-RU" dirty="0"/>
                    </a:p>
                  </a:txBody>
                  <a:tcPr/>
                </a:tc>
                <a:tc>
                  <a:txBody>
                    <a:bodyPr/>
                    <a:lstStyle/>
                    <a:p>
                      <a:r>
                        <a:rPr lang="ru-RU" dirty="0" smtClean="0"/>
                        <a:t>Фактический/365</a:t>
                      </a:r>
                      <a:endParaRPr lang="ru-RU" dirty="0"/>
                    </a:p>
                  </a:txBody>
                  <a:tcPr/>
                </a:tc>
                <a:extLst>
                  <a:ext uri="{0D108BD9-81ED-4DB2-BD59-A6C34878D82A}">
                    <a16:rowId xmlns:a16="http://schemas.microsoft.com/office/drawing/2014/main" xmlns="" val="1728683882"/>
                  </a:ext>
                </a:extLst>
              </a:tr>
              <a:tr h="370840">
                <a:tc>
                  <a:txBody>
                    <a:bodyPr/>
                    <a:lstStyle/>
                    <a:p>
                      <a:r>
                        <a:rPr lang="ru-RU" dirty="0" smtClean="0"/>
                        <a:t>4</a:t>
                      </a:r>
                      <a:endParaRPr lang="ru-RU" dirty="0"/>
                    </a:p>
                  </a:txBody>
                  <a:tcPr/>
                </a:tc>
                <a:tc>
                  <a:txBody>
                    <a:bodyPr/>
                    <a:lstStyle/>
                    <a:p>
                      <a:r>
                        <a:rPr lang="ru-RU" dirty="0" smtClean="0"/>
                        <a:t>Европейский</a:t>
                      </a:r>
                      <a:r>
                        <a:rPr lang="ru-RU" baseline="0" dirty="0" smtClean="0"/>
                        <a:t> 30/360</a:t>
                      </a:r>
                      <a:endParaRPr lang="ru-RU" dirty="0"/>
                    </a:p>
                  </a:txBody>
                  <a:tcPr/>
                </a:tc>
                <a:extLst>
                  <a:ext uri="{0D108BD9-81ED-4DB2-BD59-A6C34878D82A}">
                    <a16:rowId xmlns:a16="http://schemas.microsoft.com/office/drawing/2014/main" xmlns="" val="2520678591"/>
                  </a:ext>
                </a:extLst>
              </a:tr>
            </a:tbl>
          </a:graphicData>
        </a:graphic>
      </p:graphicFrame>
    </p:spTree>
    <p:extLst>
      <p:ext uri="{BB962C8B-B14F-4D97-AF65-F5344CB8AC3E}">
        <p14:creationId xmlns:p14="http://schemas.microsoft.com/office/powerpoint/2010/main" val="368953365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Функции Даты и Время ДОЛЯГОДА</a:t>
            </a:r>
            <a:r>
              <a:rPr lang="en-US" dirty="0"/>
              <a:t> (</a:t>
            </a:r>
            <a:r>
              <a:rPr lang="en-US" dirty="0" err="1"/>
              <a:t>Yearfrac</a:t>
            </a:r>
            <a:r>
              <a:rPr lang="ru-RU" dirty="0" smtClean="0"/>
              <a:t>) продолжение</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665027"/>
            <a:ext cx="9379077" cy="30843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91839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Функции Даты и </a:t>
            </a:r>
            <a:r>
              <a:rPr lang="ru-RU" dirty="0" smtClean="0"/>
              <a:t>Время ДЕНЬНЕД ()</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147" y="1561013"/>
            <a:ext cx="5950553" cy="4225754"/>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6618025" y="1156749"/>
            <a:ext cx="5210983" cy="2942812"/>
          </a:xfrm>
          <a:prstGeom prst="rect">
            <a:avLst/>
          </a:prstGeom>
          <a:noFill/>
        </p:spPr>
        <p:txBody>
          <a:bodyPr wrap="square" rtlCol="0">
            <a:noAutofit/>
          </a:bodyPr>
          <a:lstStyle/>
          <a:p>
            <a:pPr marL="285750" indent="-285750">
              <a:buFont typeface="Wingdings" panose="05000000000000000000" pitchFamily="2" charset="2"/>
              <a:buChar char="§"/>
            </a:pPr>
            <a:r>
              <a:rPr lang="ru-RU" b="1" dirty="0" err="1" smtClean="0"/>
              <a:t>Деньнед</a:t>
            </a:r>
            <a:r>
              <a:rPr lang="en-US" dirty="0" smtClean="0"/>
              <a:t> </a:t>
            </a:r>
            <a:r>
              <a:rPr lang="ru-RU" b="1" i="1" dirty="0" smtClean="0"/>
              <a:t>(</a:t>
            </a:r>
            <a:r>
              <a:rPr lang="en-US" b="1" i="1" dirty="0" smtClean="0"/>
              <a:t>) </a:t>
            </a:r>
            <a:r>
              <a:rPr lang="en-US" dirty="0" smtClean="0"/>
              <a:t> </a:t>
            </a:r>
            <a:r>
              <a:rPr lang="ru-RU" dirty="0" smtClean="0"/>
              <a:t>возвращает в ячейку числовое значение дня недели</a:t>
            </a:r>
          </a:p>
          <a:p>
            <a:r>
              <a:rPr lang="ru-RU" b="1" dirty="0" err="1" smtClean="0"/>
              <a:t>Дата_в_числовом_формате</a:t>
            </a:r>
            <a:r>
              <a:rPr lang="ru-RU" b="1" dirty="0" smtClean="0"/>
              <a:t> (обязательный аргумент): </a:t>
            </a:r>
            <a:r>
              <a:rPr lang="ru-RU" dirty="0" smtClean="0"/>
              <a:t>ссылка на ячейку с датой с полном числовом формате (ДД.ММ.ГГГГ) </a:t>
            </a:r>
            <a:r>
              <a:rPr lang="ru-RU" b="1" dirty="0" smtClean="0">
                <a:solidFill>
                  <a:srgbClr val="FF0000"/>
                </a:solidFill>
              </a:rPr>
              <a:t>!!!</a:t>
            </a:r>
            <a:r>
              <a:rPr lang="ru-RU" dirty="0" smtClean="0"/>
              <a:t> Обратить внимание</a:t>
            </a:r>
            <a:r>
              <a:rPr lang="ru-RU" b="1" dirty="0" smtClean="0">
                <a:solidFill>
                  <a:srgbClr val="FF0000"/>
                </a:solidFill>
              </a:rPr>
              <a:t>!!!</a:t>
            </a:r>
            <a:r>
              <a:rPr lang="ru-RU" dirty="0" smtClean="0"/>
              <a:t> В ячейке отображается дата, а в аргументе функции дата преобразуется в число ей равное</a:t>
            </a:r>
          </a:p>
          <a:p>
            <a:r>
              <a:rPr lang="ru-RU" i="1" dirty="0" smtClean="0"/>
              <a:t>Тип</a:t>
            </a:r>
            <a:r>
              <a:rPr lang="ru-RU" b="1" dirty="0" smtClean="0"/>
              <a:t> </a:t>
            </a:r>
            <a:r>
              <a:rPr lang="ru-RU" dirty="0" smtClean="0"/>
              <a:t>(необязательный аргумент): используемый способ вычисления дня.</a:t>
            </a:r>
          </a:p>
          <a:p>
            <a:endParaRPr lang="ru-RU" dirty="0" smtClean="0"/>
          </a:p>
        </p:txBody>
      </p:sp>
      <p:graphicFrame>
        <p:nvGraphicFramePr>
          <p:cNvPr id="5" name="Таблица 4"/>
          <p:cNvGraphicFramePr>
            <a:graphicFrameLocks noGrp="1"/>
          </p:cNvGraphicFramePr>
          <p:nvPr>
            <p:extLst>
              <p:ext uri="{D42A27DB-BD31-4B8C-83A1-F6EECF244321}">
                <p14:modId xmlns:p14="http://schemas.microsoft.com/office/powerpoint/2010/main" val="186484822"/>
              </p:ext>
            </p:extLst>
          </p:nvPr>
        </p:nvGraphicFramePr>
        <p:xfrm>
          <a:off x="6591868" y="4118441"/>
          <a:ext cx="5237140" cy="2219960"/>
        </p:xfrm>
        <a:graphic>
          <a:graphicData uri="http://schemas.openxmlformats.org/drawingml/2006/table">
            <a:tbl>
              <a:tblPr firstRow="1" bandRow="1">
                <a:effectLst>
                  <a:outerShdw blurRad="50800" dist="38100" dir="5400000" algn="t" rotWithShape="0">
                    <a:prstClr val="black">
                      <a:alpha val="40000"/>
                    </a:prstClr>
                  </a:outerShdw>
                </a:effectLst>
                <a:tableStyleId>{93296810-A885-4BE3-A3E7-6D5BEEA58F35}</a:tableStyleId>
              </a:tblPr>
              <a:tblGrid>
                <a:gridCol w="2618570">
                  <a:extLst>
                    <a:ext uri="{9D8B030D-6E8A-4147-A177-3AD203B41FA5}">
                      <a16:colId xmlns:a16="http://schemas.microsoft.com/office/drawing/2014/main" xmlns="" val="1585214807"/>
                    </a:ext>
                  </a:extLst>
                </a:gridCol>
                <a:gridCol w="2618570">
                  <a:extLst>
                    <a:ext uri="{9D8B030D-6E8A-4147-A177-3AD203B41FA5}">
                      <a16:colId xmlns:a16="http://schemas.microsoft.com/office/drawing/2014/main" xmlns="" val="1838114633"/>
                    </a:ext>
                  </a:extLst>
                </a:gridCol>
              </a:tblGrid>
              <a:tr h="326409">
                <a:tc>
                  <a:txBody>
                    <a:bodyPr/>
                    <a:lstStyle/>
                    <a:p>
                      <a:r>
                        <a:rPr lang="ru-RU" dirty="0" smtClean="0"/>
                        <a:t>Тип</a:t>
                      </a:r>
                      <a:endParaRPr lang="ru-RU" dirty="0"/>
                    </a:p>
                  </a:txBody>
                  <a:tcPr/>
                </a:tc>
                <a:tc>
                  <a:txBody>
                    <a:bodyPr/>
                    <a:lstStyle/>
                    <a:p>
                      <a:r>
                        <a:rPr lang="ru-RU" dirty="0" smtClean="0"/>
                        <a:t>Возвращаемое</a:t>
                      </a:r>
                      <a:r>
                        <a:rPr lang="ru-RU" baseline="0" dirty="0" smtClean="0"/>
                        <a:t> число</a:t>
                      </a:r>
                      <a:endParaRPr lang="ru-RU" dirty="0"/>
                    </a:p>
                  </a:txBody>
                  <a:tcPr/>
                </a:tc>
                <a:extLst>
                  <a:ext uri="{0D108BD9-81ED-4DB2-BD59-A6C34878D82A}">
                    <a16:rowId xmlns:a16="http://schemas.microsoft.com/office/drawing/2014/main" xmlns="" val="1597571568"/>
                  </a:ext>
                </a:extLst>
              </a:tr>
              <a:tr h="370840">
                <a:tc>
                  <a:txBody>
                    <a:bodyPr/>
                    <a:lstStyle/>
                    <a:p>
                      <a:r>
                        <a:rPr lang="ru-RU" dirty="0" smtClean="0"/>
                        <a:t>1 или опущен</a:t>
                      </a:r>
                      <a:endParaRPr lang="ru-RU" dirty="0"/>
                    </a:p>
                  </a:txBody>
                  <a:tcPr/>
                </a:tc>
                <a:tc>
                  <a:txBody>
                    <a:bodyPr/>
                    <a:lstStyle/>
                    <a:p>
                      <a:r>
                        <a:rPr lang="ru-RU" dirty="0" err="1" smtClean="0"/>
                        <a:t>Чи</a:t>
                      </a:r>
                      <a:r>
                        <a:rPr lang="en-US" smtClean="0"/>
                        <a:t>c</a:t>
                      </a:r>
                      <a:r>
                        <a:rPr lang="ru-RU" smtClean="0"/>
                        <a:t>ло</a:t>
                      </a:r>
                      <a:r>
                        <a:rPr lang="ru-RU" dirty="0" smtClean="0"/>
                        <a:t> от 1 (</a:t>
                      </a:r>
                      <a:r>
                        <a:rPr lang="ru-RU" dirty="0" err="1" smtClean="0"/>
                        <a:t>вс</a:t>
                      </a:r>
                      <a:r>
                        <a:rPr lang="ru-RU" dirty="0" smtClean="0"/>
                        <a:t>) до 7 (</a:t>
                      </a:r>
                      <a:r>
                        <a:rPr lang="ru-RU" dirty="0" err="1" smtClean="0"/>
                        <a:t>сб</a:t>
                      </a:r>
                      <a:r>
                        <a:rPr lang="ru-RU" dirty="0" smtClean="0"/>
                        <a:t>). </a:t>
                      </a:r>
                      <a:endParaRPr lang="ru-RU" dirty="0"/>
                    </a:p>
                  </a:txBody>
                  <a:tcPr/>
                </a:tc>
                <a:extLst>
                  <a:ext uri="{0D108BD9-81ED-4DB2-BD59-A6C34878D82A}">
                    <a16:rowId xmlns:a16="http://schemas.microsoft.com/office/drawing/2014/main" xmlns="" val="3840697847"/>
                  </a:ext>
                </a:extLst>
              </a:tr>
              <a:tr h="370840">
                <a:tc>
                  <a:txBody>
                    <a:bodyPr/>
                    <a:lstStyle/>
                    <a:p>
                      <a:r>
                        <a:rPr lang="ru-RU" dirty="0" smtClean="0"/>
                        <a:t>2</a:t>
                      </a:r>
                      <a:endParaRPr lang="ru-RU" dirty="0"/>
                    </a:p>
                  </a:txBody>
                  <a:tcPr/>
                </a:tc>
                <a:tc>
                  <a:txBody>
                    <a:bodyPr/>
                    <a:lstStyle/>
                    <a:p>
                      <a:r>
                        <a:rPr lang="ru-RU" dirty="0" smtClean="0"/>
                        <a:t>Число от 1 (пн.) до 7 (</a:t>
                      </a:r>
                      <a:r>
                        <a:rPr lang="ru-RU" dirty="0" err="1" smtClean="0"/>
                        <a:t>вс</a:t>
                      </a:r>
                      <a:r>
                        <a:rPr lang="ru-RU" dirty="0" smtClean="0"/>
                        <a:t>)</a:t>
                      </a:r>
                      <a:endParaRPr lang="ru-RU" dirty="0"/>
                    </a:p>
                  </a:txBody>
                  <a:tcPr/>
                </a:tc>
                <a:extLst>
                  <a:ext uri="{0D108BD9-81ED-4DB2-BD59-A6C34878D82A}">
                    <a16:rowId xmlns:a16="http://schemas.microsoft.com/office/drawing/2014/main" xmlns="" val="3787348764"/>
                  </a:ext>
                </a:extLst>
              </a:tr>
              <a:tr h="370840">
                <a:tc>
                  <a:txBody>
                    <a:bodyPr/>
                    <a:lstStyle/>
                    <a:p>
                      <a:r>
                        <a:rPr lang="ru-RU" dirty="0" smtClean="0"/>
                        <a:t>3</a:t>
                      </a:r>
                      <a:endParaRPr lang="ru-RU" dirty="0"/>
                    </a:p>
                  </a:txBody>
                  <a:tcPr/>
                </a:tc>
                <a:tc>
                  <a:txBody>
                    <a:bodyPr/>
                    <a:lstStyle/>
                    <a:p>
                      <a:r>
                        <a:rPr lang="ru-RU" dirty="0" smtClean="0"/>
                        <a:t>Число от 0 (пн.) до 6 (вс.)</a:t>
                      </a:r>
                      <a:endParaRPr lang="ru-RU" dirty="0"/>
                    </a:p>
                  </a:txBody>
                  <a:tcPr/>
                </a:tc>
                <a:extLst>
                  <a:ext uri="{0D108BD9-81ED-4DB2-BD59-A6C34878D82A}">
                    <a16:rowId xmlns:a16="http://schemas.microsoft.com/office/drawing/2014/main" xmlns="" val="3630066028"/>
                  </a:ext>
                </a:extLst>
              </a:tr>
              <a:tr h="370840">
                <a:tc>
                  <a:txBody>
                    <a:bodyPr/>
                    <a:lstStyle/>
                    <a:p>
                      <a:r>
                        <a:rPr lang="ru-RU" dirty="0" smtClean="0"/>
                        <a:t>11</a:t>
                      </a:r>
                      <a:endParaRPr lang="ru-RU" dirty="0"/>
                    </a:p>
                  </a:txBody>
                  <a:tcPr/>
                </a:tc>
                <a:tc>
                  <a:txBody>
                    <a:bodyPr/>
                    <a:lstStyle/>
                    <a:p>
                      <a:r>
                        <a:rPr lang="ru-RU" dirty="0" err="1" smtClean="0"/>
                        <a:t>Чи</a:t>
                      </a:r>
                      <a:r>
                        <a:rPr lang="en-US" dirty="0" smtClean="0"/>
                        <a:t>c</a:t>
                      </a:r>
                      <a:r>
                        <a:rPr lang="ru-RU" dirty="0" err="1" smtClean="0"/>
                        <a:t>ло</a:t>
                      </a:r>
                      <a:r>
                        <a:rPr lang="ru-RU" dirty="0" smtClean="0"/>
                        <a:t> от 1 (пн.) до 7 (вс.)</a:t>
                      </a:r>
                      <a:endParaRPr lang="ru-RU" dirty="0"/>
                    </a:p>
                  </a:txBody>
                  <a:tcPr/>
                </a:tc>
                <a:extLst>
                  <a:ext uri="{0D108BD9-81ED-4DB2-BD59-A6C34878D82A}">
                    <a16:rowId xmlns:a16="http://schemas.microsoft.com/office/drawing/2014/main" xmlns="" val="1728683882"/>
                  </a:ext>
                </a:extLst>
              </a:tr>
              <a:tr h="370840">
                <a:tc>
                  <a:txBody>
                    <a:bodyPr/>
                    <a:lstStyle/>
                    <a:p>
                      <a:r>
                        <a:rPr lang="ru-RU" dirty="0" smtClean="0"/>
                        <a:t>12</a:t>
                      </a:r>
                      <a:endParaRPr lang="ru-RU" dirty="0"/>
                    </a:p>
                  </a:txBody>
                  <a:tcPr/>
                </a:tc>
                <a:tc>
                  <a:txBody>
                    <a:bodyPr/>
                    <a:lstStyle/>
                    <a:p>
                      <a:r>
                        <a:rPr lang="ru-RU" dirty="0" smtClean="0"/>
                        <a:t>Число</a:t>
                      </a:r>
                      <a:r>
                        <a:rPr lang="ru-RU" baseline="0" dirty="0" smtClean="0"/>
                        <a:t> от 1 (вт.) до 7 (пн.)</a:t>
                      </a:r>
                      <a:endParaRPr lang="ru-RU" dirty="0"/>
                    </a:p>
                  </a:txBody>
                  <a:tcPr/>
                </a:tc>
                <a:extLst>
                  <a:ext uri="{0D108BD9-81ED-4DB2-BD59-A6C34878D82A}">
                    <a16:rowId xmlns:a16="http://schemas.microsoft.com/office/drawing/2014/main" xmlns="" val="2520678591"/>
                  </a:ext>
                </a:extLst>
              </a:tr>
            </a:tbl>
          </a:graphicData>
        </a:graphic>
      </p:graphicFrame>
    </p:spTree>
    <p:extLst>
      <p:ext uri="{BB962C8B-B14F-4D97-AF65-F5344CB8AC3E}">
        <p14:creationId xmlns:p14="http://schemas.microsoft.com/office/powerpoint/2010/main" val="8873093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Функции Даты и </a:t>
            </a:r>
            <a:r>
              <a:rPr lang="ru-RU" dirty="0" smtClean="0"/>
              <a:t>Время ТЕКСТ (</a:t>
            </a:r>
            <a:r>
              <a:rPr lang="en-US" dirty="0" smtClean="0"/>
              <a:t>TEXT</a:t>
            </a:r>
            <a:r>
              <a:rPr lang="ru-RU" dirty="0" smtClean="0"/>
              <a:t>)</a:t>
            </a:r>
            <a:endParaRPr lang="ru-RU" dirty="0"/>
          </a:p>
        </p:txBody>
      </p:sp>
      <p:grpSp>
        <p:nvGrpSpPr>
          <p:cNvPr id="5" name="Группа 4"/>
          <p:cNvGrpSpPr/>
          <p:nvPr/>
        </p:nvGrpSpPr>
        <p:grpSpPr>
          <a:xfrm>
            <a:off x="627798" y="1987170"/>
            <a:ext cx="11204812" cy="3635708"/>
            <a:chOff x="586854" y="1304782"/>
            <a:chExt cx="11204812" cy="3635708"/>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854" y="1304782"/>
              <a:ext cx="6414899" cy="3540173"/>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7163935" y="1304782"/>
              <a:ext cx="4627731" cy="3635708"/>
            </a:xfrm>
            <a:prstGeom prst="rect">
              <a:avLst/>
            </a:prstGeom>
            <a:noFill/>
          </p:spPr>
          <p:txBody>
            <a:bodyPr wrap="square" rtlCol="0">
              <a:noAutofit/>
            </a:bodyPr>
            <a:lstStyle/>
            <a:p>
              <a:pPr marL="285750" indent="-285750">
                <a:buFont typeface="Wingdings" panose="05000000000000000000" pitchFamily="2" charset="2"/>
                <a:buChar char="§"/>
              </a:pPr>
              <a:r>
                <a:rPr lang="ru-RU" b="1" dirty="0" smtClean="0"/>
                <a:t>Текст</a:t>
              </a:r>
              <a:r>
                <a:rPr lang="en-US" dirty="0" smtClean="0"/>
                <a:t> </a:t>
              </a:r>
              <a:r>
                <a:rPr lang="ru-RU" b="1" i="1" dirty="0" smtClean="0"/>
                <a:t>(</a:t>
              </a:r>
              <a:r>
                <a:rPr lang="en-US" b="1" i="1" dirty="0" smtClean="0"/>
                <a:t>text) </a:t>
              </a:r>
              <a:r>
                <a:rPr lang="en-US" dirty="0" smtClean="0"/>
                <a:t> </a:t>
              </a:r>
              <a:r>
                <a:rPr lang="ru-RU" dirty="0" smtClean="0"/>
                <a:t>возвращает в ячейку ТЕКСТОВОЕ значение, например, дня, месяца, года, времени и т.д. Все зависит от прописанного Формата</a:t>
              </a:r>
            </a:p>
            <a:p>
              <a:r>
                <a:rPr lang="ru-RU" b="1" dirty="0" smtClean="0"/>
                <a:t>Значение (обязательный аргумент): </a:t>
              </a:r>
              <a:r>
                <a:rPr lang="ru-RU" dirty="0" smtClean="0"/>
                <a:t>ссылка на ячейку с датой с полном числовом формате (ДД.ММ.ГГГГ) </a:t>
              </a:r>
              <a:r>
                <a:rPr lang="ru-RU" b="1" dirty="0" smtClean="0">
                  <a:solidFill>
                    <a:srgbClr val="FF0000"/>
                  </a:solidFill>
                </a:rPr>
                <a:t>!!!</a:t>
              </a:r>
              <a:r>
                <a:rPr lang="ru-RU" dirty="0" smtClean="0"/>
                <a:t> Обратить внимание</a:t>
              </a:r>
              <a:r>
                <a:rPr lang="ru-RU" b="1" dirty="0" smtClean="0">
                  <a:solidFill>
                    <a:srgbClr val="FF0000"/>
                  </a:solidFill>
                </a:rPr>
                <a:t>!!!</a:t>
              </a:r>
              <a:r>
                <a:rPr lang="ru-RU" dirty="0" smtClean="0"/>
                <a:t> В ячейке отображается дата, а в аргументе функции дата преобразуется в число ей равное</a:t>
              </a:r>
            </a:p>
            <a:p>
              <a:r>
                <a:rPr lang="ru-RU" b="1" dirty="0" smtClean="0"/>
                <a:t>Формат </a:t>
              </a:r>
              <a:r>
                <a:rPr lang="ru-RU" b="1" dirty="0"/>
                <a:t>(обязательный аргумент): </a:t>
              </a:r>
              <a:r>
                <a:rPr lang="ru-RU" dirty="0" smtClean="0"/>
                <a:t>используемый для применения формата к указанному значению</a:t>
              </a:r>
            </a:p>
            <a:p>
              <a:endParaRPr lang="ru-RU" dirty="0" smtClean="0"/>
            </a:p>
          </p:txBody>
        </p:sp>
      </p:grpSp>
    </p:spTree>
    <p:extLst>
      <p:ext uri="{BB962C8B-B14F-4D97-AF65-F5344CB8AC3E}">
        <p14:creationId xmlns:p14="http://schemas.microsoft.com/office/powerpoint/2010/main" val="287729311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Функции Даты и </a:t>
            </a:r>
            <a:r>
              <a:rPr lang="ru-RU" dirty="0" smtClean="0"/>
              <a:t>Время РАЗНДАТ (</a:t>
            </a:r>
            <a:r>
              <a:rPr lang="en-US" dirty="0" smtClean="0"/>
              <a:t>DATEDIF)</a:t>
            </a:r>
            <a:endParaRPr lang="ru-RU" dirty="0"/>
          </a:p>
        </p:txBody>
      </p:sp>
      <p:sp>
        <p:nvSpPr>
          <p:cNvPr id="3" name="TextBox 2"/>
          <p:cNvSpPr txBox="1"/>
          <p:nvPr/>
        </p:nvSpPr>
        <p:spPr>
          <a:xfrm>
            <a:off x="477673" y="1645975"/>
            <a:ext cx="11041040" cy="4577403"/>
          </a:xfrm>
          <a:prstGeom prst="rect">
            <a:avLst/>
          </a:prstGeom>
          <a:noFill/>
        </p:spPr>
        <p:txBody>
          <a:bodyPr wrap="square" rtlCol="0">
            <a:noAutofit/>
          </a:bodyPr>
          <a:lstStyle/>
          <a:p>
            <a:pPr marL="285750" indent="-285750">
              <a:buFont typeface="Wingdings" panose="05000000000000000000" pitchFamily="2" charset="2"/>
              <a:buChar char="§"/>
            </a:pPr>
            <a:r>
              <a:rPr lang="ru-RU" b="1" dirty="0" err="1" smtClean="0"/>
              <a:t>Разндат</a:t>
            </a:r>
            <a:r>
              <a:rPr lang="en-US" dirty="0" smtClean="0"/>
              <a:t> </a:t>
            </a:r>
            <a:r>
              <a:rPr lang="ru-RU" b="1" i="1" dirty="0" smtClean="0"/>
              <a:t>(</a:t>
            </a:r>
            <a:r>
              <a:rPr lang="en-US" b="1" dirty="0"/>
              <a:t>DATEDIF</a:t>
            </a:r>
            <a:r>
              <a:rPr lang="en-US" b="1" i="1" dirty="0" smtClean="0"/>
              <a:t>) </a:t>
            </a:r>
            <a:r>
              <a:rPr lang="en-US" b="1" dirty="0" smtClean="0"/>
              <a:t> </a:t>
            </a:r>
            <a:r>
              <a:rPr lang="ru-RU" dirty="0" smtClean="0"/>
              <a:t>Функция отсутствует в </a:t>
            </a:r>
            <a:r>
              <a:rPr lang="en-US" dirty="0" smtClean="0"/>
              <a:t>Excel</a:t>
            </a:r>
            <a:r>
              <a:rPr lang="ru-RU" dirty="0" smtClean="0"/>
              <a:t>. Однако если прописывать ее по средствам клавиатуры, то функция работает</a:t>
            </a:r>
          </a:p>
          <a:p>
            <a:r>
              <a:rPr lang="ru-RU" b="1" dirty="0" smtClean="0"/>
              <a:t>Начальная дата (обязательный аргумент): </a:t>
            </a:r>
            <a:r>
              <a:rPr lang="ru-RU" dirty="0" smtClean="0"/>
              <a:t>ссылка на ячейку с датой в полном числовом формате (ДД.ММ.ГГГГ) </a:t>
            </a:r>
            <a:r>
              <a:rPr lang="ru-RU" b="1" dirty="0" smtClean="0">
                <a:solidFill>
                  <a:srgbClr val="FF0000"/>
                </a:solidFill>
              </a:rPr>
              <a:t>!!!</a:t>
            </a:r>
            <a:r>
              <a:rPr lang="ru-RU" dirty="0" smtClean="0"/>
              <a:t> Обратить внимание</a:t>
            </a:r>
            <a:r>
              <a:rPr lang="ru-RU" b="1" dirty="0" smtClean="0">
                <a:solidFill>
                  <a:srgbClr val="FF0000"/>
                </a:solidFill>
              </a:rPr>
              <a:t>!!!</a:t>
            </a:r>
            <a:r>
              <a:rPr lang="ru-RU" dirty="0" smtClean="0"/>
              <a:t> В ячейке отображается дата, а в аргументе функции дата преобразуется в число ей равное</a:t>
            </a:r>
          </a:p>
          <a:p>
            <a:r>
              <a:rPr lang="ru-RU" b="1" dirty="0" smtClean="0"/>
              <a:t>Конечная дата (обязательный </a:t>
            </a:r>
            <a:r>
              <a:rPr lang="ru-RU" b="1" dirty="0"/>
              <a:t>аргумент): </a:t>
            </a:r>
            <a:r>
              <a:rPr lang="ru-RU" dirty="0"/>
              <a:t>ссылка на ячейку с датой </a:t>
            </a:r>
            <a:r>
              <a:rPr lang="ru-RU" dirty="0" smtClean="0"/>
              <a:t>в </a:t>
            </a:r>
            <a:r>
              <a:rPr lang="ru-RU" dirty="0"/>
              <a:t>полном числовом формате (ДД.ММ.ГГГГ) </a:t>
            </a:r>
            <a:r>
              <a:rPr lang="ru-RU" b="1" dirty="0">
                <a:solidFill>
                  <a:srgbClr val="FF0000"/>
                </a:solidFill>
              </a:rPr>
              <a:t>!!!</a:t>
            </a:r>
            <a:r>
              <a:rPr lang="ru-RU" dirty="0"/>
              <a:t> Обратить внимание</a:t>
            </a:r>
            <a:r>
              <a:rPr lang="ru-RU" b="1" dirty="0">
                <a:solidFill>
                  <a:srgbClr val="FF0000"/>
                </a:solidFill>
              </a:rPr>
              <a:t>!!!</a:t>
            </a:r>
            <a:r>
              <a:rPr lang="ru-RU" dirty="0"/>
              <a:t> В ячейке отображается дата, а в аргументе функции дата преобразуется в число ей равное</a:t>
            </a:r>
          </a:p>
          <a:p>
            <a:r>
              <a:rPr lang="ru-RU" dirty="0" smtClean="0"/>
              <a:t>Далее обязательный аргумент, в котором указывается формат</a:t>
            </a:r>
            <a:r>
              <a:rPr lang="en-US" dirty="0" smtClean="0"/>
              <a:t> </a:t>
            </a:r>
            <a:r>
              <a:rPr lang="ru-RU" dirty="0" smtClean="0"/>
              <a:t>обязательно в английской раскладке клавиатуры:</a:t>
            </a:r>
          </a:p>
          <a:p>
            <a:r>
              <a:rPr lang="en-US" dirty="0" smtClean="0"/>
              <a:t>D – </a:t>
            </a:r>
            <a:r>
              <a:rPr lang="ru-RU" dirty="0" smtClean="0"/>
              <a:t>день (количество дней)</a:t>
            </a:r>
          </a:p>
          <a:p>
            <a:r>
              <a:rPr lang="en-US" dirty="0" smtClean="0"/>
              <a:t>M – </a:t>
            </a:r>
            <a:r>
              <a:rPr lang="ru-RU" dirty="0" smtClean="0"/>
              <a:t>месяц (количество месяцев)</a:t>
            </a:r>
          </a:p>
          <a:p>
            <a:r>
              <a:rPr lang="en-US" dirty="0" smtClean="0"/>
              <a:t>Y – </a:t>
            </a:r>
            <a:r>
              <a:rPr lang="ru-RU" dirty="0" smtClean="0"/>
              <a:t>год (количество лет)</a:t>
            </a:r>
          </a:p>
          <a:p>
            <a:r>
              <a:rPr lang="en-US" dirty="0" smtClean="0"/>
              <a:t>YD – </a:t>
            </a:r>
            <a:r>
              <a:rPr lang="ru-RU" dirty="0" smtClean="0"/>
              <a:t>количество дней без учета лет</a:t>
            </a:r>
          </a:p>
          <a:p>
            <a:r>
              <a:rPr lang="en-US" dirty="0" smtClean="0"/>
              <a:t>YM – </a:t>
            </a:r>
            <a:r>
              <a:rPr lang="ru-RU" dirty="0" smtClean="0"/>
              <a:t>количество месяцев без учета лет</a:t>
            </a:r>
          </a:p>
          <a:p>
            <a:r>
              <a:rPr lang="en-US" dirty="0" smtClean="0"/>
              <a:t>MD – </a:t>
            </a:r>
            <a:r>
              <a:rPr lang="ru-RU" dirty="0" smtClean="0"/>
              <a:t>количество дней без учета месяцев</a:t>
            </a:r>
          </a:p>
          <a:p>
            <a:endParaRPr lang="ru-RU" dirty="0" smtClean="0"/>
          </a:p>
        </p:txBody>
      </p:sp>
    </p:spTree>
    <p:extLst>
      <p:ext uri="{BB962C8B-B14F-4D97-AF65-F5344CB8AC3E}">
        <p14:creationId xmlns:p14="http://schemas.microsoft.com/office/powerpoint/2010/main" val="14910186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Ошибки в формулах, причины их возникновения и действия по исправлению</a:t>
            </a:r>
            <a:endParaRPr lang="ru-RU" dirty="0"/>
          </a:p>
        </p:txBody>
      </p:sp>
      <p:graphicFrame>
        <p:nvGraphicFramePr>
          <p:cNvPr id="3" name="Таблица 2"/>
          <p:cNvGraphicFramePr>
            <a:graphicFrameLocks noGrp="1"/>
          </p:cNvGraphicFramePr>
          <p:nvPr>
            <p:extLst>
              <p:ext uri="{D42A27DB-BD31-4B8C-83A1-F6EECF244321}">
                <p14:modId xmlns:p14="http://schemas.microsoft.com/office/powerpoint/2010/main" val="2907950020"/>
              </p:ext>
            </p:extLst>
          </p:nvPr>
        </p:nvGraphicFramePr>
        <p:xfrm>
          <a:off x="232474" y="1102922"/>
          <a:ext cx="11747718" cy="5547360"/>
        </p:xfrm>
        <a:graphic>
          <a:graphicData uri="http://schemas.openxmlformats.org/drawingml/2006/table">
            <a:tbl>
              <a:tblPr firstRow="1" bandRow="1">
                <a:effectLst>
                  <a:outerShdw blurRad="50800" dist="38100" dir="5400000" algn="t" rotWithShape="0">
                    <a:prstClr val="black">
                      <a:alpha val="40000"/>
                    </a:prstClr>
                  </a:outerShdw>
                </a:effectLst>
                <a:tableStyleId>{93296810-A885-4BE3-A3E7-6D5BEEA58F35}</a:tableStyleId>
              </a:tblPr>
              <a:tblGrid>
                <a:gridCol w="2247255">
                  <a:extLst>
                    <a:ext uri="{9D8B030D-6E8A-4147-A177-3AD203B41FA5}">
                      <a16:colId xmlns:a16="http://schemas.microsoft.com/office/drawing/2014/main" xmlns="" val="3918317171"/>
                    </a:ext>
                  </a:extLst>
                </a:gridCol>
                <a:gridCol w="4572000">
                  <a:extLst>
                    <a:ext uri="{9D8B030D-6E8A-4147-A177-3AD203B41FA5}">
                      <a16:colId xmlns:a16="http://schemas.microsoft.com/office/drawing/2014/main" xmlns="" val="804626477"/>
                    </a:ext>
                  </a:extLst>
                </a:gridCol>
                <a:gridCol w="4928463">
                  <a:extLst>
                    <a:ext uri="{9D8B030D-6E8A-4147-A177-3AD203B41FA5}">
                      <a16:colId xmlns:a16="http://schemas.microsoft.com/office/drawing/2014/main" xmlns="" val="899400981"/>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2400" dirty="0" smtClean="0"/>
                        <a:t>Имя ошибки</a:t>
                      </a:r>
                      <a:r>
                        <a:rPr lang="ru-RU" sz="2400" baseline="0" dirty="0" smtClean="0"/>
                        <a:t> (</a:t>
                      </a:r>
                      <a:r>
                        <a:rPr lang="en-US" sz="2400" baseline="0" dirty="0" smtClean="0"/>
                        <a:t>RU</a:t>
                      </a:r>
                      <a:r>
                        <a:rPr lang="ru-RU" sz="2400" baseline="0" dirty="0" smtClean="0"/>
                        <a:t>, </a:t>
                      </a:r>
                      <a:r>
                        <a:rPr lang="en-US" sz="2400" dirty="0" err="1" smtClean="0"/>
                        <a:t>En</a:t>
                      </a:r>
                      <a:r>
                        <a:rPr lang="ru-RU" sz="2400" baseline="0" dirty="0" smtClean="0"/>
                        <a:t>)</a:t>
                      </a:r>
                      <a:endParaRPr lang="ru-RU" sz="2400" dirty="0"/>
                    </a:p>
                  </a:txBody>
                  <a:tcPr/>
                </a:tc>
                <a:tc>
                  <a:txBody>
                    <a:bodyPr/>
                    <a:lstStyle/>
                    <a:p>
                      <a:r>
                        <a:rPr lang="ru-RU" sz="2400" dirty="0" smtClean="0"/>
                        <a:t>Причина возникновения</a:t>
                      </a:r>
                      <a:endParaRPr lang="ru-RU" sz="2400" dirty="0"/>
                    </a:p>
                  </a:txBody>
                  <a:tcPr/>
                </a:tc>
                <a:tc>
                  <a:txBody>
                    <a:bodyPr/>
                    <a:lstStyle/>
                    <a:p>
                      <a:r>
                        <a:rPr lang="ru-RU" sz="2400" dirty="0" smtClean="0"/>
                        <a:t>Действия по исправлению</a:t>
                      </a:r>
                      <a:endParaRPr lang="ru-RU" sz="2400" dirty="0"/>
                    </a:p>
                  </a:txBody>
                  <a:tcPr/>
                </a:tc>
                <a:extLst>
                  <a:ext uri="{0D108BD9-81ED-4DB2-BD59-A6C34878D82A}">
                    <a16:rowId xmlns:a16="http://schemas.microsoft.com/office/drawing/2014/main" xmlns="" val="2752848477"/>
                  </a:ext>
                </a:extLst>
              </a:tr>
              <a:tr h="370840">
                <a:tc>
                  <a:txBody>
                    <a:bodyPr/>
                    <a:lstStyle/>
                    <a:p>
                      <a:r>
                        <a:rPr lang="en-US" sz="2000" b="1" dirty="0" smtClean="0"/>
                        <a:t>#</a:t>
                      </a:r>
                      <a:r>
                        <a:rPr lang="ru-RU" sz="2000" b="1" dirty="0" smtClean="0"/>
                        <a:t>ДЕЛ/0! </a:t>
                      </a:r>
                      <a:endParaRPr lang="en-US" sz="2000" b="1" dirty="0" smtClean="0"/>
                    </a:p>
                    <a:p>
                      <a:r>
                        <a:rPr lang="en-US" sz="2000" dirty="0" smtClean="0"/>
                        <a:t>#DIV/0!</a:t>
                      </a:r>
                      <a:endParaRPr lang="ru-RU" sz="2000" dirty="0"/>
                    </a:p>
                  </a:txBody>
                  <a:tcPr anchor="ctr"/>
                </a:tc>
                <a:tc>
                  <a:txBody>
                    <a:bodyPr/>
                    <a:lstStyle/>
                    <a:p>
                      <a:r>
                        <a:rPr lang="ru-RU" dirty="0" smtClean="0"/>
                        <a:t>Деление</a:t>
                      </a:r>
                      <a:r>
                        <a:rPr lang="ru-RU" baseline="0" dirty="0" smtClean="0"/>
                        <a:t> на 0 недопустимо</a:t>
                      </a:r>
                      <a:endParaRPr lang="ru-RU" dirty="0"/>
                    </a:p>
                  </a:txBody>
                  <a:tcPr anchor="ctr"/>
                </a:tc>
                <a:tc>
                  <a:txBody>
                    <a:bodyPr/>
                    <a:lstStyle/>
                    <a:p>
                      <a:r>
                        <a:rPr lang="ru-RU" dirty="0" smtClean="0"/>
                        <a:t>Проверить порядок деления и значения</a:t>
                      </a:r>
                      <a:r>
                        <a:rPr lang="ru-RU" baseline="0" dirty="0" smtClean="0"/>
                        <a:t> ячеек</a:t>
                      </a:r>
                      <a:endParaRPr lang="ru-RU" dirty="0"/>
                    </a:p>
                  </a:txBody>
                  <a:tcPr anchor="ctr"/>
                </a:tc>
                <a:extLst>
                  <a:ext uri="{0D108BD9-81ED-4DB2-BD59-A6C34878D82A}">
                    <a16:rowId xmlns:a16="http://schemas.microsoft.com/office/drawing/2014/main" xmlns="" val="1060334265"/>
                  </a:ext>
                </a:extLst>
              </a:tr>
              <a:tr h="370840">
                <a:tc>
                  <a:txBody>
                    <a:bodyPr/>
                    <a:lstStyle/>
                    <a:p>
                      <a:r>
                        <a:rPr lang="en-US" sz="2000" b="1" dirty="0" smtClean="0"/>
                        <a:t>#</a:t>
                      </a:r>
                      <a:r>
                        <a:rPr lang="ru-RU" sz="2000" b="1" dirty="0" smtClean="0"/>
                        <a:t>ЗНАЧ</a:t>
                      </a:r>
                      <a:r>
                        <a:rPr lang="ru-RU" sz="2000" b="1" baseline="0" dirty="0" smtClean="0"/>
                        <a:t> </a:t>
                      </a:r>
                    </a:p>
                    <a:p>
                      <a:r>
                        <a:rPr lang="en-US" sz="2000" baseline="0" dirty="0" smtClean="0"/>
                        <a:t>#Value</a:t>
                      </a:r>
                      <a:endParaRPr lang="ru-RU" sz="2000" dirty="0"/>
                    </a:p>
                  </a:txBody>
                  <a:tcPr anchor="ctr"/>
                </a:tc>
                <a:tc>
                  <a:txBody>
                    <a:bodyPr/>
                    <a:lstStyle/>
                    <a:p>
                      <a:r>
                        <a:rPr lang="ru-RU" dirty="0" smtClean="0"/>
                        <a:t>Используется недопустимый</a:t>
                      </a:r>
                      <a:r>
                        <a:rPr lang="ru-RU" baseline="0" dirty="0" smtClean="0"/>
                        <a:t> тип аргумента или операнда. В ячейку ссылки часто введен текст</a:t>
                      </a:r>
                      <a:endParaRPr lang="ru-RU" dirty="0"/>
                    </a:p>
                  </a:txBody>
                  <a:tcPr anchor="ctr"/>
                </a:tc>
                <a:tc>
                  <a:txBody>
                    <a:bodyPr/>
                    <a:lstStyle/>
                    <a:p>
                      <a:r>
                        <a:rPr lang="ru-RU" dirty="0" smtClean="0"/>
                        <a:t>Проверить значения ячеек, участвующих в вычислительном</a:t>
                      </a:r>
                      <a:r>
                        <a:rPr lang="ru-RU" baseline="0" dirty="0" smtClean="0"/>
                        <a:t> процессе</a:t>
                      </a:r>
                      <a:endParaRPr lang="ru-RU" dirty="0"/>
                    </a:p>
                  </a:txBody>
                  <a:tcPr anchor="ctr"/>
                </a:tc>
                <a:extLst>
                  <a:ext uri="{0D108BD9-81ED-4DB2-BD59-A6C34878D82A}">
                    <a16:rowId xmlns:a16="http://schemas.microsoft.com/office/drawing/2014/main" xmlns="" val="3107603531"/>
                  </a:ext>
                </a:extLst>
              </a:tr>
              <a:tr h="370840">
                <a:tc>
                  <a:txBody>
                    <a:bodyPr/>
                    <a:lstStyle/>
                    <a:p>
                      <a:r>
                        <a:rPr lang="en-US" sz="2000" b="1" dirty="0" smtClean="0"/>
                        <a:t>#</a:t>
                      </a:r>
                      <a:r>
                        <a:rPr lang="ru-RU" sz="2000" b="1" dirty="0" smtClean="0"/>
                        <a:t>ИМЯ</a:t>
                      </a:r>
                      <a:r>
                        <a:rPr lang="ru-RU" sz="2000" b="1" baseline="0" dirty="0" smtClean="0"/>
                        <a:t> </a:t>
                      </a:r>
                    </a:p>
                    <a:p>
                      <a:r>
                        <a:rPr lang="en-US" sz="2000" baseline="0" dirty="0" smtClean="0"/>
                        <a:t>#Name</a:t>
                      </a:r>
                      <a:endParaRPr lang="ru-RU" sz="2000" dirty="0"/>
                    </a:p>
                  </a:txBody>
                  <a:tcPr anchor="ctr"/>
                </a:tc>
                <a:tc>
                  <a:txBody>
                    <a:bodyPr/>
                    <a:lstStyle/>
                    <a:p>
                      <a:r>
                        <a:rPr lang="en-US" dirty="0" smtClean="0"/>
                        <a:t>Excel</a:t>
                      </a:r>
                      <a:r>
                        <a:rPr lang="ru-RU" dirty="0" smtClean="0"/>
                        <a:t> не может распознать имя в формуле: адрес ячейки, имя функции, несуществующее имя диапазона</a:t>
                      </a:r>
                      <a:endParaRPr lang="ru-RU" dirty="0"/>
                    </a:p>
                  </a:txBody>
                  <a:tcPr anchor="ctr"/>
                </a:tc>
                <a:tc>
                  <a:txBody>
                    <a:bodyPr/>
                    <a:lstStyle/>
                    <a:p>
                      <a:r>
                        <a:rPr lang="ru-RU" dirty="0" smtClean="0"/>
                        <a:t>Проверить адрес</a:t>
                      </a:r>
                      <a:r>
                        <a:rPr lang="ru-RU" baseline="0" dirty="0" smtClean="0"/>
                        <a:t> ячейки (буква в адресе должны быть в </a:t>
                      </a:r>
                      <a:r>
                        <a:rPr lang="en-US" baseline="0" dirty="0" smtClean="0"/>
                        <a:t>EN</a:t>
                      </a:r>
                      <a:r>
                        <a:rPr lang="ru-RU" baseline="0" dirty="0" smtClean="0"/>
                        <a:t>), имя функции или задано ли имя у ячейки/диапазона и правильно ли оно прописано, заключен ли текст в «»</a:t>
                      </a:r>
                      <a:endParaRPr lang="ru-RU" dirty="0"/>
                    </a:p>
                  </a:txBody>
                  <a:tcPr anchor="ctr"/>
                </a:tc>
                <a:extLst>
                  <a:ext uri="{0D108BD9-81ED-4DB2-BD59-A6C34878D82A}">
                    <a16:rowId xmlns:a16="http://schemas.microsoft.com/office/drawing/2014/main" xmlns="" val="4178574622"/>
                  </a:ext>
                </a:extLst>
              </a:tr>
              <a:tr h="370840">
                <a:tc>
                  <a:txBody>
                    <a:bodyPr/>
                    <a:lstStyle/>
                    <a:p>
                      <a:r>
                        <a:rPr lang="en-US" sz="2000" b="1" dirty="0" smtClean="0"/>
                        <a:t>#</a:t>
                      </a:r>
                      <a:r>
                        <a:rPr lang="ru-RU" sz="2000" b="1" dirty="0" smtClean="0"/>
                        <a:t>ССЫЛКА!</a:t>
                      </a:r>
                      <a:r>
                        <a:rPr lang="ru-RU" sz="2000" b="1" baseline="0" dirty="0" smtClean="0"/>
                        <a:t> </a:t>
                      </a:r>
                    </a:p>
                    <a:p>
                      <a:r>
                        <a:rPr lang="en-US" sz="2000" baseline="0" dirty="0" smtClean="0"/>
                        <a:t>#REF!</a:t>
                      </a:r>
                      <a:endParaRPr lang="ru-RU" sz="2000" dirty="0"/>
                    </a:p>
                  </a:txBody>
                  <a:tcPr anchor="ctr"/>
                </a:tc>
                <a:tc>
                  <a:txBody>
                    <a:bodyPr/>
                    <a:lstStyle/>
                    <a:p>
                      <a:r>
                        <a:rPr lang="ru-RU" dirty="0" smtClean="0"/>
                        <a:t>Ячейки,</a:t>
                      </a:r>
                      <a:r>
                        <a:rPr lang="ru-RU" baseline="0" dirty="0" smtClean="0"/>
                        <a:t> участвующие в формуле были удалены. Ссылки на ячейку указаны неверно</a:t>
                      </a:r>
                      <a:endParaRPr lang="ru-RU" dirty="0"/>
                    </a:p>
                  </a:txBody>
                  <a:tcPr anchor="ctr"/>
                </a:tc>
                <a:tc>
                  <a:txBody>
                    <a:bodyPr/>
                    <a:lstStyle/>
                    <a:p>
                      <a:r>
                        <a:rPr lang="ru-RU" dirty="0" smtClean="0"/>
                        <a:t>Проверить ссылки на ячейки</a:t>
                      </a:r>
                      <a:endParaRPr lang="ru-RU" dirty="0"/>
                    </a:p>
                  </a:txBody>
                  <a:tcPr anchor="ctr"/>
                </a:tc>
                <a:extLst>
                  <a:ext uri="{0D108BD9-81ED-4DB2-BD59-A6C34878D82A}">
                    <a16:rowId xmlns:a16="http://schemas.microsoft.com/office/drawing/2014/main" xmlns="" val="2292762896"/>
                  </a:ext>
                </a:extLst>
              </a:tr>
              <a:tr h="370840">
                <a:tc>
                  <a:txBody>
                    <a:bodyPr/>
                    <a:lstStyle/>
                    <a:p>
                      <a:r>
                        <a:rPr lang="ru-RU" sz="2000" b="1" dirty="0" smtClean="0"/>
                        <a:t>Циклическая</a:t>
                      </a:r>
                      <a:r>
                        <a:rPr lang="ru-RU" sz="2000" b="1" baseline="0" dirty="0" smtClean="0"/>
                        <a:t> ссылка </a:t>
                      </a:r>
                      <a:endParaRPr lang="en-US" sz="2000" b="1" baseline="0" dirty="0" smtClean="0"/>
                    </a:p>
                    <a:p>
                      <a:r>
                        <a:rPr lang="en-US" sz="2000" baseline="0" dirty="0" smtClean="0"/>
                        <a:t>Circular Reference</a:t>
                      </a:r>
                      <a:endParaRPr lang="ru-RU" sz="2000" dirty="0"/>
                    </a:p>
                  </a:txBody>
                  <a:tcPr anchor="ctr"/>
                </a:tc>
                <a:tc>
                  <a:txBody>
                    <a:bodyPr/>
                    <a:lstStyle/>
                    <a:p>
                      <a:r>
                        <a:rPr lang="ru-RU" dirty="0" smtClean="0"/>
                        <a:t>Называется последовательность ссылок, при которой формула</a:t>
                      </a:r>
                      <a:r>
                        <a:rPr lang="ru-RU" baseline="0" dirty="0" smtClean="0"/>
                        <a:t> ссылается на саму себя</a:t>
                      </a:r>
                      <a:endParaRPr lang="ru-RU" dirty="0"/>
                    </a:p>
                  </a:txBody>
                  <a:tcPr anchor="ctr"/>
                </a:tc>
                <a:tc>
                  <a:txBody>
                    <a:bodyPr/>
                    <a:lstStyle/>
                    <a:p>
                      <a:r>
                        <a:rPr lang="ru-RU" dirty="0" smtClean="0"/>
                        <a:t>Проверить формулу</a:t>
                      </a:r>
                      <a:endParaRPr lang="ru-RU" dirty="0"/>
                    </a:p>
                  </a:txBody>
                  <a:tcPr anchor="ctr"/>
                </a:tc>
                <a:extLst>
                  <a:ext uri="{0D108BD9-81ED-4DB2-BD59-A6C34878D82A}">
                    <a16:rowId xmlns:a16="http://schemas.microsoft.com/office/drawing/2014/main" xmlns="" val="1301030595"/>
                  </a:ext>
                </a:extLst>
              </a:tr>
            </a:tbl>
          </a:graphicData>
        </a:graphic>
      </p:graphicFrame>
    </p:spTree>
    <p:extLst>
      <p:ext uri="{BB962C8B-B14F-4D97-AF65-F5344CB8AC3E}">
        <p14:creationId xmlns:p14="http://schemas.microsoft.com/office/powerpoint/2010/main" val="61108148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Условное форматирование</a:t>
            </a:r>
            <a:endParaRPr lang="ru-RU" dirty="0"/>
          </a:p>
        </p:txBody>
      </p:sp>
      <p:grpSp>
        <p:nvGrpSpPr>
          <p:cNvPr id="8" name="Группа 7"/>
          <p:cNvGrpSpPr/>
          <p:nvPr/>
        </p:nvGrpSpPr>
        <p:grpSpPr>
          <a:xfrm>
            <a:off x="476455" y="1009934"/>
            <a:ext cx="11575846" cy="5532216"/>
            <a:chOff x="476455" y="1009934"/>
            <a:chExt cx="11575846" cy="5532216"/>
          </a:xfrm>
        </p:grpSpPr>
        <p:pic>
          <p:nvPicPr>
            <p:cNvPr id="4" name="Рисунок 3"/>
            <p:cNvPicPr>
              <a:picLocks noChangeAspect="1"/>
            </p:cNvPicPr>
            <p:nvPr/>
          </p:nvPicPr>
          <p:blipFill rotWithShape="1">
            <a:blip r:embed="rId2">
              <a:extLst>
                <a:ext uri="{28A0092B-C50C-407E-A947-70E740481C1C}">
                  <a14:useLocalDpi xmlns:a14="http://schemas.microsoft.com/office/drawing/2010/main" val="0"/>
                </a:ext>
              </a:extLst>
            </a:blip>
            <a:srcRect b="1994"/>
            <a:stretch/>
          </p:blipFill>
          <p:spPr>
            <a:xfrm>
              <a:off x="476455" y="1376584"/>
              <a:ext cx="4176000" cy="4410272"/>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4749801" y="1009934"/>
              <a:ext cx="7302500" cy="5532216"/>
            </a:xfrm>
            <a:prstGeom prst="rect">
              <a:avLst/>
            </a:prstGeom>
            <a:noFill/>
          </p:spPr>
          <p:txBody>
            <a:bodyPr wrap="square" rtlCol="0">
              <a:noAutofit/>
            </a:bodyPr>
            <a:lstStyle/>
            <a:p>
              <a:pPr marL="285750" indent="-285750">
                <a:buFont typeface="Wingdings" panose="05000000000000000000" pitchFamily="2" charset="2"/>
                <a:buChar char="§"/>
              </a:pPr>
              <a:r>
                <a:rPr lang="ru-RU" b="1" dirty="0" smtClean="0"/>
                <a:t>Вкладка Главная – группа Стили – Условное форматирование</a:t>
              </a:r>
              <a:r>
                <a:rPr lang="ru-RU" dirty="0" smtClean="0"/>
                <a:t>:</a:t>
              </a:r>
            </a:p>
            <a:p>
              <a:pPr marL="285750" indent="-285750">
                <a:buFont typeface="Wingdings" panose="05000000000000000000" pitchFamily="2" charset="2"/>
                <a:buChar char="§"/>
              </a:pPr>
              <a:r>
                <a:rPr lang="ru-RU" b="1" dirty="0" smtClean="0"/>
                <a:t>Правила выделения ячеек</a:t>
              </a:r>
              <a:r>
                <a:rPr lang="ru-RU" dirty="0" smtClean="0"/>
                <a:t> (</a:t>
              </a:r>
              <a:r>
                <a:rPr lang="en-US" dirty="0" smtClean="0"/>
                <a:t>HIGHLIGHT CELLS RULES)</a:t>
              </a:r>
              <a:r>
                <a:rPr lang="ru-RU" dirty="0" smtClean="0"/>
                <a:t>: возможность выбрать следующие критерии:</a:t>
              </a:r>
            </a:p>
            <a:p>
              <a:pPr marL="742950" lvl="1" indent="-285750">
                <a:buFont typeface="Wingdings" panose="05000000000000000000" pitchFamily="2" charset="2"/>
                <a:buChar char="§"/>
              </a:pPr>
              <a:r>
                <a:rPr lang="ru-RU" dirty="0" smtClean="0"/>
                <a:t>Больше, Меньше, Между, Равно, Текст содержит, Даты, Повторяющиеся значения</a:t>
              </a:r>
            </a:p>
            <a:p>
              <a:pPr marL="285750" indent="-285750">
                <a:buFont typeface="Wingdings" panose="05000000000000000000" pitchFamily="2" charset="2"/>
                <a:buChar char="§"/>
              </a:pPr>
              <a:r>
                <a:rPr lang="ru-RU" b="1" dirty="0" smtClean="0"/>
                <a:t>Правила отбора первых и последних значений </a:t>
              </a:r>
              <a:r>
                <a:rPr lang="ru-RU" dirty="0" smtClean="0"/>
                <a:t>(</a:t>
              </a:r>
              <a:r>
                <a:rPr lang="en-US" dirty="0" smtClean="0"/>
                <a:t>TOP/BOTTOM RULES)</a:t>
              </a:r>
              <a:r>
                <a:rPr lang="ru-RU" dirty="0" smtClean="0"/>
                <a:t>: возможность выбрать следующие критерии:</a:t>
              </a:r>
            </a:p>
            <a:p>
              <a:pPr marL="742950" lvl="1" indent="-285750">
                <a:buFont typeface="Wingdings" panose="05000000000000000000" pitchFamily="2" charset="2"/>
                <a:buChar char="§"/>
              </a:pPr>
              <a:r>
                <a:rPr lang="ru-RU" dirty="0" smtClean="0"/>
                <a:t>Форматирование крайних числовых значений (первые 10, последние 10, где 10 представляет собой условное значение, а также правила Выше среднего и Ниже среднего)</a:t>
              </a:r>
            </a:p>
            <a:p>
              <a:pPr marL="285750" indent="-285750">
                <a:buFont typeface="Wingdings" panose="05000000000000000000" pitchFamily="2" charset="2"/>
                <a:buChar char="§"/>
              </a:pPr>
              <a:r>
                <a:rPr lang="ru-RU" b="1" dirty="0" smtClean="0"/>
                <a:t>Гистограммы</a:t>
              </a:r>
              <a:r>
                <a:rPr lang="ru-RU" dirty="0" smtClean="0"/>
                <a:t> (</a:t>
              </a:r>
              <a:r>
                <a:rPr lang="en-US" dirty="0" smtClean="0"/>
                <a:t>DATA BARS</a:t>
              </a:r>
              <a:r>
                <a:rPr lang="ru-RU" dirty="0" smtClean="0"/>
                <a:t>):</a:t>
              </a:r>
            </a:p>
            <a:p>
              <a:pPr marL="742950" lvl="1" indent="-285750">
                <a:buFont typeface="Wingdings" panose="05000000000000000000" pitchFamily="2" charset="2"/>
                <a:buChar char="§"/>
              </a:pPr>
              <a:r>
                <a:rPr lang="ru-RU" dirty="0" smtClean="0"/>
                <a:t>Градиентная или сплошная заливка ячеек, длина которых зависит от чисел, в них расположенных</a:t>
              </a:r>
            </a:p>
            <a:p>
              <a:pPr marL="285750" indent="-285750">
                <a:buFont typeface="Wingdings" panose="05000000000000000000" pitchFamily="2" charset="2"/>
                <a:buChar char="§"/>
              </a:pPr>
              <a:r>
                <a:rPr lang="ru-RU" b="1" dirty="0" smtClean="0"/>
                <a:t>Цветовые шкалы </a:t>
              </a:r>
              <a:r>
                <a:rPr lang="ru-RU" dirty="0" smtClean="0"/>
                <a:t>(</a:t>
              </a:r>
              <a:r>
                <a:rPr lang="en-US" dirty="0" smtClean="0"/>
                <a:t>COLOR SCALES</a:t>
              </a:r>
              <a:r>
                <a:rPr lang="ru-RU" dirty="0" smtClean="0"/>
                <a:t>):</a:t>
              </a:r>
            </a:p>
            <a:p>
              <a:pPr marL="742950" lvl="1" indent="-285750">
                <a:buFont typeface="Wingdings" panose="05000000000000000000" pitchFamily="2" charset="2"/>
                <a:buChar char="§"/>
              </a:pPr>
              <a:r>
                <a:rPr lang="ru-RU" dirty="0" smtClean="0"/>
                <a:t>Заливка в два или в три цвета, которая зависит от чисел, расположенных в ячейках</a:t>
              </a:r>
            </a:p>
            <a:p>
              <a:pPr marL="285750" indent="-285750">
                <a:buFont typeface="Wingdings" panose="05000000000000000000" pitchFamily="2" charset="2"/>
                <a:buChar char="§"/>
              </a:pPr>
              <a:r>
                <a:rPr lang="ru-RU" b="1" dirty="0" smtClean="0"/>
                <a:t>Наборы значков </a:t>
              </a:r>
              <a:r>
                <a:rPr lang="en-US" dirty="0" smtClean="0"/>
                <a:t>(ICON SETS)</a:t>
              </a:r>
              <a:r>
                <a:rPr lang="ru-RU" dirty="0" smtClean="0"/>
                <a:t>:</a:t>
              </a:r>
            </a:p>
            <a:p>
              <a:pPr marL="742950" lvl="1" indent="-285750">
                <a:buFont typeface="Wingdings" panose="05000000000000000000" pitchFamily="2" charset="2"/>
                <a:buChar char="§"/>
              </a:pPr>
              <a:r>
                <a:rPr lang="ru-RU" dirty="0" smtClean="0"/>
                <a:t>Установка значка, отражающего тенденцию изменения чисел в ячейках%</a:t>
              </a:r>
              <a:endParaRPr lang="ru-RU" dirty="0"/>
            </a:p>
          </p:txBody>
        </p:sp>
      </p:grpSp>
    </p:spTree>
    <p:extLst>
      <p:ext uri="{BB962C8B-B14F-4D97-AF65-F5344CB8AC3E}">
        <p14:creationId xmlns:p14="http://schemas.microsoft.com/office/powerpoint/2010/main" val="109451864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Условное форматирование. Создание собственного правила</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015" y="1146862"/>
            <a:ext cx="6420591" cy="2688159"/>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1141" y="2696975"/>
            <a:ext cx="5109707" cy="3915365"/>
          </a:xfrm>
          <a:prstGeom prst="rect">
            <a:avLst/>
          </a:prstGeom>
        </p:spPr>
      </p:pic>
    </p:spTree>
    <p:extLst>
      <p:ext uri="{BB962C8B-B14F-4D97-AF65-F5344CB8AC3E}">
        <p14:creationId xmlns:p14="http://schemas.microsoft.com/office/powerpoint/2010/main" val="1700784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smtClean="0"/>
              <a:t>Редактирование условного форматирования</a:t>
            </a:r>
            <a:endParaRPr lang="ru-RU" dirty="0"/>
          </a:p>
        </p:txBody>
      </p:sp>
      <p:grpSp>
        <p:nvGrpSpPr>
          <p:cNvPr id="7" name="Группа 6"/>
          <p:cNvGrpSpPr/>
          <p:nvPr/>
        </p:nvGrpSpPr>
        <p:grpSpPr>
          <a:xfrm>
            <a:off x="616157" y="1009934"/>
            <a:ext cx="11253100" cy="5378730"/>
            <a:chOff x="616157" y="1009934"/>
            <a:chExt cx="11253100" cy="5378730"/>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157" y="1009934"/>
              <a:ext cx="3429774" cy="3636743"/>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616157" y="4932148"/>
              <a:ext cx="11253099" cy="1456516"/>
            </a:xfrm>
            <a:prstGeom prst="rect">
              <a:avLst/>
            </a:prstGeom>
            <a:noFill/>
          </p:spPr>
          <p:txBody>
            <a:bodyPr wrap="square" rtlCol="0">
              <a:noAutofit/>
            </a:bodyPr>
            <a:lstStyle/>
            <a:p>
              <a:pPr algn="ctr"/>
              <a:r>
                <a:rPr lang="ru-RU" sz="2000" dirty="0" smtClean="0"/>
                <a:t>Вкладка Главная </a:t>
              </a:r>
              <a:r>
                <a:rPr lang="en-US" sz="2000" dirty="0" smtClean="0"/>
                <a:t>(HOME)</a:t>
              </a:r>
              <a:r>
                <a:rPr lang="ru-RU" sz="2000" dirty="0" smtClean="0"/>
                <a:t>– группа Стили</a:t>
              </a:r>
              <a:r>
                <a:rPr lang="en-US" sz="2000" dirty="0"/>
                <a:t> (STYLE)</a:t>
              </a:r>
              <a:r>
                <a:rPr lang="ru-RU" sz="2000" dirty="0" smtClean="0"/>
                <a:t> – Условное форматирование</a:t>
              </a:r>
              <a:r>
                <a:rPr lang="ru-RU" sz="2000" dirty="0"/>
                <a:t> </a:t>
              </a:r>
              <a:r>
                <a:rPr lang="en-US" sz="2000" dirty="0" smtClean="0"/>
                <a:t>(CONDITIONAL FORMATTING)</a:t>
              </a:r>
              <a:r>
                <a:rPr lang="ru-RU" sz="2000" dirty="0" smtClean="0"/>
                <a:t>–Управление правилами </a:t>
              </a:r>
              <a:r>
                <a:rPr lang="en-US" sz="2000" dirty="0" smtClean="0"/>
                <a:t>(MANAGE RULE)</a:t>
              </a:r>
              <a:r>
                <a:rPr lang="ru-RU" sz="2000" dirty="0" smtClean="0"/>
                <a:t>– при необходимости выбрать место расположения условного форматирования (Этот лист) –выделить нужный объект условного форматирования – Изменить/Удалить</a:t>
              </a:r>
              <a:r>
                <a:rPr lang="en-US" sz="2000" dirty="0" smtClean="0"/>
                <a:t> (EDIT/DELETE)</a:t>
              </a:r>
              <a:endParaRPr lang="ru-RU" sz="2000" dirty="0" smtClean="0"/>
            </a:p>
            <a:p>
              <a:pPr marL="285750" indent="-285750">
                <a:buFont typeface="Wingdings" panose="05000000000000000000" pitchFamily="2" charset="2"/>
                <a:buChar char="§"/>
              </a:pPr>
              <a:endParaRPr lang="ru-RU" dirty="0" smtClean="0"/>
            </a:p>
          </p:txBody>
        </p:sp>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909" y="1009934"/>
              <a:ext cx="7618348" cy="2832100"/>
            </a:xfrm>
            <a:prstGeom prst="rect">
              <a:avLst/>
            </a:prstGeom>
            <a:ln>
              <a:noFill/>
            </a:ln>
            <a:effectLst>
              <a:outerShdw blurRad="292100" dist="139700" dir="2700000" algn="tl" rotWithShape="0">
                <a:srgbClr val="333333">
                  <a:alpha val="65000"/>
                </a:srgbClr>
              </a:outerShdw>
            </a:effectLst>
          </p:spPr>
        </p:pic>
        <p:pic>
          <p:nvPicPr>
            <p:cNvPr id="6" name="Рисунок 5"/>
            <p:cNvPicPr>
              <a:picLocks noChangeAspect="1"/>
            </p:cNvPicPr>
            <p:nvPr/>
          </p:nvPicPr>
          <p:blipFill rotWithShape="1">
            <a:blip r:embed="rId4">
              <a:extLst>
                <a:ext uri="{28A0092B-C50C-407E-A947-70E740481C1C}">
                  <a14:useLocalDpi xmlns:a14="http://schemas.microsoft.com/office/drawing/2010/main" val="0"/>
                </a:ext>
              </a:extLst>
            </a:blip>
            <a:srcRect t="31330"/>
            <a:stretch/>
          </p:blipFill>
          <p:spPr>
            <a:xfrm>
              <a:off x="4221638" y="2828306"/>
              <a:ext cx="7647619" cy="1818372"/>
            </a:xfrm>
            <a:prstGeom prst="rect">
              <a:avLst/>
            </a:prstGeom>
          </p:spPr>
        </p:pic>
      </p:grpSp>
    </p:spTree>
    <p:extLst>
      <p:ext uri="{BB962C8B-B14F-4D97-AF65-F5344CB8AC3E}">
        <p14:creationId xmlns:p14="http://schemas.microsoft.com/office/powerpoint/2010/main" val="29094095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Использование различных Типов ссылок в расчётах. </a:t>
            </a:r>
            <a:r>
              <a:rPr lang="ru-RU" dirty="0" smtClean="0"/>
              <a:t>Абсолютный </a:t>
            </a:r>
            <a:r>
              <a:rPr lang="ru-RU" dirty="0"/>
              <a:t>Тип </a:t>
            </a:r>
            <a:r>
              <a:rPr lang="ru-RU" dirty="0" smtClean="0"/>
              <a:t>ссылки</a:t>
            </a:r>
            <a:endParaRPr lang="ru-RU" dirty="0"/>
          </a:p>
        </p:txBody>
      </p:sp>
      <p:graphicFrame>
        <p:nvGraphicFramePr>
          <p:cNvPr id="3" name="Таблица 2"/>
          <p:cNvGraphicFramePr>
            <a:graphicFrameLocks noGrp="1"/>
          </p:cNvGraphicFramePr>
          <p:nvPr>
            <p:extLst>
              <p:ext uri="{D42A27DB-BD31-4B8C-83A1-F6EECF244321}">
                <p14:modId xmlns:p14="http://schemas.microsoft.com/office/powerpoint/2010/main" val="3864111563"/>
              </p:ext>
            </p:extLst>
          </p:nvPr>
        </p:nvGraphicFramePr>
        <p:xfrm>
          <a:off x="2649478" y="1537530"/>
          <a:ext cx="6893043" cy="1908806"/>
        </p:xfrm>
        <a:graphic>
          <a:graphicData uri="http://schemas.openxmlformats.org/drawingml/2006/table">
            <a:tbl>
              <a:tblPr firstRow="1" firstCol="1" bandRow="1">
                <a:tableStyleId>{93296810-A885-4BE3-A3E7-6D5BEEA58F35}</a:tableStyleId>
              </a:tblPr>
              <a:tblGrid>
                <a:gridCol w="1033403">
                  <a:extLst>
                    <a:ext uri="{9D8B030D-6E8A-4147-A177-3AD203B41FA5}">
                      <a16:colId xmlns:a16="http://schemas.microsoft.com/office/drawing/2014/main" xmlns="" val="3399698326"/>
                    </a:ext>
                  </a:extLst>
                </a:gridCol>
                <a:gridCol w="5859640">
                  <a:extLst>
                    <a:ext uri="{9D8B030D-6E8A-4147-A177-3AD203B41FA5}">
                      <a16:colId xmlns:a16="http://schemas.microsoft.com/office/drawing/2014/main" xmlns="" val="4234102186"/>
                    </a:ext>
                  </a:extLst>
                </a:gridCol>
              </a:tblGrid>
              <a:tr h="122193">
                <a:tc gridSpan="2">
                  <a:txBody>
                    <a:bodyPr/>
                    <a:lstStyle/>
                    <a:p>
                      <a:pPr>
                        <a:lnSpc>
                          <a:spcPct val="107000"/>
                        </a:lnSpc>
                        <a:spcAft>
                          <a:spcPts val="0"/>
                        </a:spcAft>
                      </a:pPr>
                      <a:r>
                        <a:rPr lang="ru-RU" sz="2400" dirty="0" smtClean="0">
                          <a:effectLst/>
                        </a:rPr>
                        <a:t>Абсолютная </a:t>
                      </a:r>
                      <a:r>
                        <a:rPr lang="ru-RU" sz="2400" dirty="0">
                          <a:effectLst/>
                        </a:rPr>
                        <a:t>ссылка</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ru-RU"/>
                    </a:p>
                  </a:txBody>
                  <a:tcPr/>
                </a:tc>
                <a:extLst>
                  <a:ext uri="{0D108BD9-81ED-4DB2-BD59-A6C34878D82A}">
                    <a16:rowId xmlns:a16="http://schemas.microsoft.com/office/drawing/2014/main" xmlns="" val="3401795858"/>
                  </a:ext>
                </a:extLst>
              </a:tr>
              <a:tr h="1517455">
                <a:tc>
                  <a:txBody>
                    <a:bodyPr/>
                    <a:lstStyle/>
                    <a:p>
                      <a:pPr>
                        <a:lnSpc>
                          <a:spcPct val="107000"/>
                        </a:lnSpc>
                        <a:spcAft>
                          <a:spcPts val="0"/>
                        </a:spcAft>
                      </a:pPr>
                      <a:r>
                        <a:rPr lang="en-US" sz="3200" dirty="0" smtClean="0">
                          <a:effectLst/>
                        </a:rPr>
                        <a:t>$C$</a:t>
                      </a:r>
                      <a:r>
                        <a:rPr lang="ru-RU" sz="3200" dirty="0" smtClean="0">
                          <a:effectLst/>
                        </a:rPr>
                        <a:t>3</a:t>
                      </a:r>
                      <a:endParaRPr lang="ru-R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ru-RU" sz="2000" kern="1200" dirty="0" smtClean="0">
                          <a:solidFill>
                            <a:schemeClr val="dk1"/>
                          </a:solidFill>
                          <a:effectLst/>
                          <a:latin typeface="+mn-lt"/>
                          <a:ea typeface="+mn-ea"/>
                          <a:cs typeface="+mn-cs"/>
                        </a:rPr>
                        <a:t>При использовании такого типа ссылки, в случае дальнейшего копирования формулы влево/вправо/вниз/вверх, адрес ячейки изменяться </a:t>
                      </a:r>
                      <a:r>
                        <a:rPr lang="ru-RU" sz="2000" b="1" u="dbl" kern="1200" dirty="0" smtClean="0">
                          <a:solidFill>
                            <a:schemeClr val="dk1"/>
                          </a:solidFill>
                          <a:effectLst/>
                          <a:latin typeface="+mn-lt"/>
                          <a:ea typeface="+mn-ea"/>
                          <a:cs typeface="+mn-cs"/>
                        </a:rPr>
                        <a:t>не будет</a:t>
                      </a:r>
                      <a:r>
                        <a:rPr lang="ru-RU" sz="2000" kern="1200" dirty="0" smtClean="0">
                          <a:solidFill>
                            <a:schemeClr val="dk1"/>
                          </a:solidFill>
                          <a:effectLst/>
                          <a:latin typeface="+mn-lt"/>
                          <a:ea typeface="+mn-ea"/>
                          <a:cs typeface="+mn-cs"/>
                        </a:rPr>
                        <a:t> в сторону направления копирования</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819756953"/>
                  </a:ext>
                </a:extLst>
              </a:tr>
            </a:tbl>
          </a:graphicData>
        </a:graphic>
      </p:graphicFrame>
      <p:graphicFrame>
        <p:nvGraphicFramePr>
          <p:cNvPr id="4" name="Таблица 3"/>
          <p:cNvGraphicFramePr>
            <a:graphicFrameLocks noGrp="1"/>
          </p:cNvGraphicFramePr>
          <p:nvPr>
            <p:extLst>
              <p:ext uri="{D42A27DB-BD31-4B8C-83A1-F6EECF244321}">
                <p14:modId xmlns:p14="http://schemas.microsoft.com/office/powerpoint/2010/main" val="883461695"/>
              </p:ext>
            </p:extLst>
          </p:nvPr>
        </p:nvGraphicFramePr>
        <p:xfrm>
          <a:off x="2649478" y="3446336"/>
          <a:ext cx="6893045" cy="2217803"/>
        </p:xfrm>
        <a:graphic>
          <a:graphicData uri="http://schemas.openxmlformats.org/drawingml/2006/table">
            <a:tbl>
              <a:tblPr firstRow="1" firstCol="1" bandRow="1">
                <a:tableStyleId>{93296810-A885-4BE3-A3E7-6D5BEEA58F35}</a:tableStyleId>
              </a:tblPr>
              <a:tblGrid>
                <a:gridCol w="1027102">
                  <a:extLst>
                    <a:ext uri="{9D8B030D-6E8A-4147-A177-3AD203B41FA5}">
                      <a16:colId xmlns:a16="http://schemas.microsoft.com/office/drawing/2014/main" xmlns="" val="3819049807"/>
                    </a:ext>
                  </a:extLst>
                </a:gridCol>
                <a:gridCol w="1730116">
                  <a:extLst>
                    <a:ext uri="{9D8B030D-6E8A-4147-A177-3AD203B41FA5}">
                      <a16:colId xmlns:a16="http://schemas.microsoft.com/office/drawing/2014/main" xmlns="" val="2563459431"/>
                    </a:ext>
                  </a:extLst>
                </a:gridCol>
                <a:gridCol w="1378609">
                  <a:extLst>
                    <a:ext uri="{9D8B030D-6E8A-4147-A177-3AD203B41FA5}">
                      <a16:colId xmlns:a16="http://schemas.microsoft.com/office/drawing/2014/main" xmlns="" val="3606571668"/>
                    </a:ext>
                  </a:extLst>
                </a:gridCol>
                <a:gridCol w="1378609">
                  <a:extLst>
                    <a:ext uri="{9D8B030D-6E8A-4147-A177-3AD203B41FA5}">
                      <a16:colId xmlns:a16="http://schemas.microsoft.com/office/drawing/2014/main" xmlns="" val="737589214"/>
                    </a:ext>
                  </a:extLst>
                </a:gridCol>
                <a:gridCol w="1378609">
                  <a:extLst>
                    <a:ext uri="{9D8B030D-6E8A-4147-A177-3AD203B41FA5}">
                      <a16:colId xmlns:a16="http://schemas.microsoft.com/office/drawing/2014/main" xmlns="" val="492264180"/>
                    </a:ext>
                  </a:extLst>
                </a:gridCol>
              </a:tblGrid>
              <a:tr h="0">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marL="0" algn="l" defTabSz="914400" rtl="0" eaLnBrk="1" latinLnBrk="0" hangingPunct="1">
                        <a:lnSpc>
                          <a:spcPct val="107000"/>
                        </a:lnSpc>
                        <a:spcAft>
                          <a:spcPts val="0"/>
                        </a:spcAft>
                      </a:pPr>
                      <a:r>
                        <a:rPr lang="en-US" sz="2600" b="0" kern="1200" dirty="0" smtClean="0">
                          <a:solidFill>
                            <a:schemeClr val="dk1"/>
                          </a:solidFill>
                          <a:effectLst/>
                          <a:latin typeface="+mn-lt"/>
                          <a:ea typeface="+mn-ea"/>
                          <a:cs typeface="+mn-cs"/>
                        </a:rPr>
                        <a:t>$</a:t>
                      </a:r>
                      <a:r>
                        <a:rPr lang="ru-RU" sz="2600" b="0" kern="1200" dirty="0" smtClean="0">
                          <a:solidFill>
                            <a:schemeClr val="dk1"/>
                          </a:solidFill>
                          <a:effectLst/>
                          <a:latin typeface="+mn-lt"/>
                          <a:ea typeface="+mn-ea"/>
                          <a:cs typeface="+mn-cs"/>
                        </a:rPr>
                        <a:t>С</a:t>
                      </a:r>
                      <a:r>
                        <a:rPr lang="en-US" sz="2600" b="0" kern="1200" dirty="0" smtClean="0">
                          <a:solidFill>
                            <a:schemeClr val="dk1"/>
                          </a:solidFill>
                          <a:effectLst/>
                          <a:latin typeface="+mn-lt"/>
                          <a:ea typeface="+mn-ea"/>
                          <a:cs typeface="+mn-cs"/>
                        </a:rPr>
                        <a:t>$3</a:t>
                      </a:r>
                      <a:endParaRPr lang="ru-RU" sz="2600" b="0" kern="1200" dirty="0">
                        <a:solidFill>
                          <a:schemeClr val="dk1"/>
                        </a:solidFill>
                        <a:effectLst/>
                        <a:latin typeface="+mn-lt"/>
                        <a:ea typeface="+mn-ea"/>
                        <a:cs typeface="+mn-cs"/>
                      </a:endParaRPr>
                    </a:p>
                  </a:txBody>
                  <a:tcPr marL="68580" marR="68580" marT="0" marB="0">
                    <a:solidFill>
                      <a:srgbClr val="D5E3CF"/>
                    </a:solidFill>
                  </a:tcPr>
                </a:tc>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extLst>
                  <a:ext uri="{0D108BD9-81ED-4DB2-BD59-A6C34878D82A}">
                    <a16:rowId xmlns:a16="http://schemas.microsoft.com/office/drawing/2014/main" xmlns="" val="2738405873"/>
                  </a:ext>
                </a:extLst>
              </a:tr>
              <a:tr h="0">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en-US" sz="2600" dirty="0" smtClean="0">
                          <a:effectLst/>
                        </a:rPr>
                        <a:t>$</a:t>
                      </a:r>
                      <a:r>
                        <a:rPr lang="ru-RU" sz="2600" dirty="0" smtClean="0">
                          <a:effectLst/>
                        </a:rPr>
                        <a:t>С</a:t>
                      </a:r>
                      <a:r>
                        <a:rPr lang="en-US" sz="2600" dirty="0" smtClean="0">
                          <a:effectLst/>
                        </a:rPr>
                        <a:t>$3</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extLst>
                  <a:ext uri="{0D108BD9-81ED-4DB2-BD59-A6C34878D82A}">
                    <a16:rowId xmlns:a16="http://schemas.microsoft.com/office/drawing/2014/main" xmlns="" val="1325845691"/>
                  </a:ext>
                </a:extLst>
              </a:tr>
              <a:tr h="0">
                <a:tc>
                  <a:txBody>
                    <a:bodyPr/>
                    <a:lstStyle/>
                    <a:p>
                      <a:pPr marL="0" algn="l" defTabSz="914400" rtl="0" eaLnBrk="1" latinLnBrk="0" hangingPunct="1">
                        <a:lnSpc>
                          <a:spcPct val="107000"/>
                        </a:lnSpc>
                        <a:spcAft>
                          <a:spcPts val="0"/>
                        </a:spcAft>
                      </a:pPr>
                      <a:r>
                        <a:rPr lang="en-US" sz="2600" b="0" kern="1200" dirty="0" smtClean="0">
                          <a:solidFill>
                            <a:schemeClr val="dk1"/>
                          </a:solidFill>
                          <a:effectLst/>
                          <a:latin typeface="+mn-lt"/>
                          <a:ea typeface="+mn-ea"/>
                          <a:cs typeface="+mn-cs"/>
                        </a:rPr>
                        <a:t>$C$</a:t>
                      </a:r>
                      <a:r>
                        <a:rPr lang="ru-RU" sz="2600" b="0" kern="1200" dirty="0" smtClean="0">
                          <a:solidFill>
                            <a:schemeClr val="dk1"/>
                          </a:solidFill>
                          <a:effectLst/>
                          <a:latin typeface="+mn-lt"/>
                          <a:ea typeface="+mn-ea"/>
                          <a:cs typeface="+mn-cs"/>
                        </a:rPr>
                        <a:t>3</a:t>
                      </a:r>
                      <a:endParaRPr lang="ru-RU" sz="2600" b="0" kern="1200" dirty="0">
                        <a:solidFill>
                          <a:schemeClr val="dk1"/>
                        </a:solidFill>
                        <a:effectLst/>
                        <a:latin typeface="+mn-lt"/>
                        <a:ea typeface="+mn-ea"/>
                        <a:cs typeface="+mn-cs"/>
                      </a:endParaRPr>
                    </a:p>
                  </a:txBody>
                  <a:tcPr marL="68580" marR="68580" marT="0" marB="0">
                    <a:solidFill>
                      <a:srgbClr val="D5E3CF"/>
                    </a:solidFill>
                  </a:tcPr>
                </a:tc>
                <a:tc>
                  <a:txBody>
                    <a:bodyPr/>
                    <a:lstStyle/>
                    <a:p>
                      <a:pPr>
                        <a:lnSpc>
                          <a:spcPct val="107000"/>
                        </a:lnSpc>
                        <a:spcAft>
                          <a:spcPts val="0"/>
                        </a:spcAft>
                      </a:pPr>
                      <a:r>
                        <a:rPr lang="en-US" sz="2600" dirty="0" smtClean="0">
                          <a:effectLst/>
                        </a:rPr>
                        <a:t>$</a:t>
                      </a:r>
                      <a:r>
                        <a:rPr lang="ru-RU" sz="2600" dirty="0" smtClean="0">
                          <a:effectLst/>
                        </a:rPr>
                        <a:t>С</a:t>
                      </a:r>
                      <a:r>
                        <a:rPr lang="en-US" sz="2600" dirty="0" smtClean="0">
                          <a:effectLst/>
                        </a:rPr>
                        <a:t>$</a:t>
                      </a:r>
                      <a:r>
                        <a:rPr lang="ru-RU" sz="2600" dirty="0" smtClean="0">
                          <a:effectLst/>
                        </a:rPr>
                        <a:t>3</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gn="ctr">
                        <a:lnSpc>
                          <a:spcPct val="107000"/>
                        </a:lnSpc>
                        <a:spcAft>
                          <a:spcPts val="0"/>
                        </a:spcAft>
                      </a:pPr>
                      <a:r>
                        <a:rPr lang="en-US" sz="3200" b="1" dirty="0" smtClean="0">
                          <a:solidFill>
                            <a:srgbClr val="C00000"/>
                          </a:solidFill>
                          <a:effectLst/>
                        </a:rPr>
                        <a:t>$</a:t>
                      </a:r>
                      <a:r>
                        <a:rPr lang="ru-RU" sz="3200" b="1" dirty="0" smtClean="0">
                          <a:solidFill>
                            <a:srgbClr val="C00000"/>
                          </a:solidFill>
                          <a:effectLst/>
                        </a:rPr>
                        <a:t>С</a:t>
                      </a:r>
                      <a:r>
                        <a:rPr lang="en-US" sz="3200" b="1" dirty="0" smtClean="0">
                          <a:solidFill>
                            <a:srgbClr val="C00000"/>
                          </a:solidFill>
                          <a:effectLst/>
                        </a:rPr>
                        <a:t>$</a:t>
                      </a:r>
                      <a:r>
                        <a:rPr lang="ru-RU" sz="3200" b="1" dirty="0" smtClean="0">
                          <a:solidFill>
                            <a:srgbClr val="C00000"/>
                          </a:solidFill>
                          <a:effectLst/>
                        </a:rPr>
                        <a:t>3</a:t>
                      </a:r>
                      <a:endParaRPr lang="ru-RU" sz="14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en-US" sz="2600" dirty="0" smtClean="0">
                          <a:effectLst/>
                        </a:rPr>
                        <a:t>$C$3</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en-US" sz="2600" dirty="0" smtClean="0">
                          <a:effectLst/>
                        </a:rPr>
                        <a:t>$C$3</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extLst>
                  <a:ext uri="{0D108BD9-81ED-4DB2-BD59-A6C34878D82A}">
                    <a16:rowId xmlns:a16="http://schemas.microsoft.com/office/drawing/2014/main" xmlns="" val="3230589013"/>
                  </a:ext>
                </a:extLst>
              </a:tr>
              <a:tr h="0">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en-US" sz="2600" dirty="0" smtClean="0">
                          <a:effectLst/>
                        </a:rPr>
                        <a:t>$</a:t>
                      </a:r>
                      <a:r>
                        <a:rPr lang="ru-RU" sz="2600" dirty="0" smtClean="0">
                          <a:effectLst/>
                        </a:rPr>
                        <a:t>С</a:t>
                      </a:r>
                      <a:r>
                        <a:rPr lang="en-US" sz="2600" dirty="0" smtClean="0">
                          <a:effectLst/>
                        </a:rPr>
                        <a:t>$3</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extLst>
                  <a:ext uri="{0D108BD9-81ED-4DB2-BD59-A6C34878D82A}">
                    <a16:rowId xmlns:a16="http://schemas.microsoft.com/office/drawing/2014/main" xmlns="" val="1368541685"/>
                  </a:ext>
                </a:extLst>
              </a:tr>
              <a:tr h="0">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en-US" sz="2600" dirty="0" smtClean="0">
                          <a:effectLst/>
                        </a:rPr>
                        <a:t>$</a:t>
                      </a:r>
                      <a:r>
                        <a:rPr lang="ru-RU" sz="2600" dirty="0" smtClean="0">
                          <a:effectLst/>
                        </a:rPr>
                        <a:t>С</a:t>
                      </a:r>
                      <a:r>
                        <a:rPr lang="en-US" sz="2600" dirty="0" smtClean="0">
                          <a:effectLst/>
                        </a:rPr>
                        <a:t>$3</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extLst>
                  <a:ext uri="{0D108BD9-81ED-4DB2-BD59-A6C34878D82A}">
                    <a16:rowId xmlns:a16="http://schemas.microsoft.com/office/drawing/2014/main" xmlns="" val="221296845"/>
                  </a:ext>
                </a:extLst>
              </a:tr>
            </a:tbl>
          </a:graphicData>
        </a:graphic>
      </p:graphicFrame>
      <p:cxnSp>
        <p:nvCxnSpPr>
          <p:cNvPr id="5" name="Прямая со стрелкой 4"/>
          <p:cNvCxnSpPr/>
          <p:nvPr/>
        </p:nvCxnSpPr>
        <p:spPr>
          <a:xfrm>
            <a:off x="6788275" y="4674445"/>
            <a:ext cx="1800000" cy="0"/>
          </a:xfrm>
          <a:prstGeom prst="straightConnector1">
            <a:avLst/>
          </a:prstGeom>
          <a:ln w="57150">
            <a:solidFill>
              <a:srgbClr val="70AD47"/>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Прямая со стрелкой 5"/>
          <p:cNvCxnSpPr/>
          <p:nvPr/>
        </p:nvCxnSpPr>
        <p:spPr>
          <a:xfrm flipH="1">
            <a:off x="3510940" y="4674445"/>
            <a:ext cx="1908000" cy="0"/>
          </a:xfrm>
          <a:prstGeom prst="straightConnector1">
            <a:avLst/>
          </a:prstGeom>
          <a:ln w="57150">
            <a:solidFill>
              <a:srgbClr val="70AD47"/>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Прямая со стрелкой 6"/>
          <p:cNvCxnSpPr/>
          <p:nvPr/>
        </p:nvCxnSpPr>
        <p:spPr>
          <a:xfrm flipV="1">
            <a:off x="6283302" y="3446336"/>
            <a:ext cx="1" cy="791381"/>
          </a:xfrm>
          <a:prstGeom prst="straightConnector1">
            <a:avLst/>
          </a:prstGeom>
          <a:ln w="57150">
            <a:solidFill>
              <a:srgbClr val="70AD47"/>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Прямая со стрелкой 7"/>
          <p:cNvCxnSpPr/>
          <p:nvPr/>
        </p:nvCxnSpPr>
        <p:spPr>
          <a:xfrm flipH="1">
            <a:off x="6283302" y="4843274"/>
            <a:ext cx="2" cy="797751"/>
          </a:xfrm>
          <a:prstGeom prst="straightConnector1">
            <a:avLst/>
          </a:prstGeom>
          <a:ln w="57150">
            <a:solidFill>
              <a:srgbClr val="70AD47"/>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815153" y="5902555"/>
            <a:ext cx="8557146" cy="523220"/>
          </a:xfrm>
          <a:prstGeom prst="rect">
            <a:avLst/>
          </a:prstGeom>
          <a:noFill/>
        </p:spPr>
        <p:txBody>
          <a:bodyPr wrap="square" rtlCol="0">
            <a:spAutoFit/>
          </a:bodyPr>
          <a:lstStyle/>
          <a:p>
            <a:r>
              <a:rPr lang="ru-RU" sz="2000" dirty="0" smtClean="0"/>
              <a:t>Переход к Абсолютному типу ссылки: </a:t>
            </a:r>
            <a:r>
              <a:rPr lang="en-US" sz="2800" b="1" dirty="0" smtClean="0">
                <a:solidFill>
                  <a:srgbClr val="C00000"/>
                </a:solidFill>
              </a:rPr>
              <a:t>F4</a:t>
            </a:r>
            <a:r>
              <a:rPr lang="en-US" sz="2000" dirty="0" smtClean="0"/>
              <a:t> – </a:t>
            </a:r>
            <a:r>
              <a:rPr lang="ru-RU" sz="2000" dirty="0" smtClean="0"/>
              <a:t>клавиша функционального ряда</a:t>
            </a:r>
            <a:endParaRPr lang="ru-RU" sz="2000" dirty="0"/>
          </a:p>
        </p:txBody>
      </p:sp>
    </p:spTree>
    <p:extLst>
      <p:ext uri="{BB962C8B-B14F-4D97-AF65-F5344CB8AC3E}">
        <p14:creationId xmlns:p14="http://schemas.microsoft.com/office/powerpoint/2010/main" val="390232739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Защита ячеек, скрытие формул</a:t>
            </a:r>
            <a:endParaRPr lang="ru-RU" dirty="0"/>
          </a:p>
        </p:txBody>
      </p:sp>
      <p:grpSp>
        <p:nvGrpSpPr>
          <p:cNvPr id="5" name="Группа 4"/>
          <p:cNvGrpSpPr/>
          <p:nvPr/>
        </p:nvGrpSpPr>
        <p:grpSpPr>
          <a:xfrm>
            <a:off x="417234" y="743803"/>
            <a:ext cx="11370136" cy="6018663"/>
            <a:chOff x="417234" y="743803"/>
            <a:chExt cx="11370136" cy="6018663"/>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34" y="1009935"/>
              <a:ext cx="7164961" cy="3698543"/>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7724633" y="743803"/>
              <a:ext cx="4062737" cy="6018663"/>
            </a:xfrm>
            <a:prstGeom prst="rect">
              <a:avLst/>
            </a:prstGeom>
            <a:noFill/>
          </p:spPr>
          <p:txBody>
            <a:bodyPr wrap="square" rtlCol="0">
              <a:noAutofit/>
            </a:bodyPr>
            <a:lstStyle/>
            <a:p>
              <a:r>
                <a:rPr lang="ru-RU" dirty="0" smtClean="0"/>
                <a:t>Алгоритм установки защиты ячейки/скрытия формул</a:t>
              </a:r>
            </a:p>
            <a:p>
              <a:pPr marL="342900" indent="-342900">
                <a:buFont typeface="+mj-lt"/>
                <a:buAutoNum type="arabicPeriod"/>
              </a:pPr>
              <a:r>
                <a:rPr lang="ru-RU" dirty="0" smtClean="0"/>
                <a:t>Выделить весь лист</a:t>
              </a:r>
            </a:p>
            <a:p>
              <a:pPr marL="342900" indent="-342900">
                <a:buFont typeface="+mj-lt"/>
                <a:buAutoNum type="arabicPeriod"/>
              </a:pPr>
              <a:r>
                <a:rPr lang="en-US" dirty="0" smtClean="0"/>
                <a:t>CTRL+1</a:t>
              </a:r>
            </a:p>
            <a:p>
              <a:pPr marL="342900" indent="-342900">
                <a:buFont typeface="+mj-lt"/>
                <a:buAutoNum type="arabicPeriod"/>
              </a:pPr>
              <a:r>
                <a:rPr lang="ru-RU" dirty="0" smtClean="0"/>
                <a:t>Защита</a:t>
              </a:r>
            </a:p>
            <a:p>
              <a:pPr marL="342900" indent="-342900">
                <a:buFont typeface="+mj-lt"/>
                <a:buAutoNum type="arabicPeriod"/>
              </a:pPr>
              <a:r>
                <a:rPr lang="ru-RU" dirty="0" smtClean="0"/>
                <a:t>Снять </a:t>
              </a:r>
              <a:r>
                <a:rPr lang="en-US" dirty="0" smtClean="0"/>
                <a:t>V</a:t>
              </a:r>
              <a:r>
                <a:rPr lang="ru-RU" dirty="0" smtClean="0"/>
                <a:t> защищаемая ячейка</a:t>
              </a:r>
              <a:endParaRPr lang="en-US" dirty="0" smtClean="0"/>
            </a:p>
            <a:p>
              <a:pPr marL="342900" indent="-342900">
                <a:buFont typeface="+mj-lt"/>
                <a:buAutoNum type="arabicPeriod"/>
              </a:pPr>
              <a:r>
                <a:rPr lang="ru-RU" dirty="0" smtClean="0"/>
                <a:t>ОК</a:t>
              </a:r>
            </a:p>
            <a:p>
              <a:pPr marL="342900" indent="-342900">
                <a:buFont typeface="+mj-lt"/>
                <a:buAutoNum type="arabicPeriod"/>
              </a:pPr>
              <a:r>
                <a:rPr lang="ru-RU" dirty="0" smtClean="0"/>
                <a:t>Выделить нужный диапазон</a:t>
              </a:r>
            </a:p>
            <a:p>
              <a:pPr marL="342900" indent="-342900">
                <a:buFont typeface="+mj-lt"/>
                <a:buAutoNum type="arabicPeriod"/>
              </a:pPr>
              <a:r>
                <a:rPr lang="en-US" dirty="0" smtClean="0"/>
                <a:t>Ctrl+1</a:t>
              </a:r>
              <a:endParaRPr lang="ru-RU" dirty="0" smtClean="0"/>
            </a:p>
            <a:p>
              <a:pPr marL="342900" indent="-342900">
                <a:buFont typeface="+mj-lt"/>
                <a:buAutoNum type="arabicPeriod"/>
              </a:pPr>
              <a:r>
                <a:rPr lang="ru-RU" dirty="0" smtClean="0"/>
                <a:t>Защита</a:t>
              </a:r>
            </a:p>
            <a:p>
              <a:pPr marL="342900" indent="-342900">
                <a:buFont typeface="+mj-lt"/>
                <a:buAutoNum type="arabicPeriod"/>
              </a:pPr>
              <a:r>
                <a:rPr lang="ru-RU" dirty="0" smtClean="0"/>
                <a:t>Поставить </a:t>
              </a:r>
              <a:r>
                <a:rPr lang="en-US" dirty="0" smtClean="0"/>
                <a:t>V</a:t>
              </a:r>
              <a:r>
                <a:rPr lang="ru-RU" dirty="0" smtClean="0"/>
                <a:t> Защищаемая ячейка/Скрыть формулы (в зависимости от необходимости может быть установлена одна </a:t>
              </a:r>
              <a:r>
                <a:rPr lang="en-US" dirty="0" smtClean="0"/>
                <a:t>V</a:t>
              </a:r>
              <a:r>
                <a:rPr lang="ru-RU" dirty="0" smtClean="0"/>
                <a:t> или две)</a:t>
              </a:r>
            </a:p>
            <a:p>
              <a:pPr marL="342900" indent="-342900">
                <a:buFont typeface="+mj-lt"/>
                <a:buAutoNum type="arabicPeriod"/>
              </a:pPr>
              <a:r>
                <a:rPr lang="ru-RU" dirty="0" smtClean="0"/>
                <a:t>Вкладка Рецензирование</a:t>
              </a:r>
            </a:p>
            <a:p>
              <a:pPr marL="342900" indent="-342900">
                <a:buFont typeface="+mj-lt"/>
                <a:buAutoNum type="arabicPeriod"/>
              </a:pPr>
              <a:r>
                <a:rPr lang="ru-RU" dirty="0" smtClean="0"/>
                <a:t>Группа Изменения</a:t>
              </a:r>
            </a:p>
            <a:p>
              <a:pPr marL="342900" indent="-342900">
                <a:buFont typeface="+mj-lt"/>
                <a:buAutoNum type="arabicPeriod"/>
              </a:pPr>
              <a:r>
                <a:rPr lang="ru-RU" dirty="0" smtClean="0"/>
                <a:t>Защитить лист</a:t>
              </a:r>
            </a:p>
            <a:p>
              <a:pPr marL="342900" indent="-342900">
                <a:buFont typeface="+mj-lt"/>
                <a:buAutoNum type="arabicPeriod"/>
              </a:pPr>
              <a:r>
                <a:rPr lang="ru-RU" dirty="0" smtClean="0"/>
                <a:t>При необходимости установить пароль (при установленном пароле требуется его подтверждение)</a:t>
              </a:r>
            </a:p>
            <a:p>
              <a:pPr marL="285750" indent="-285750">
                <a:buFont typeface="Wingdings" panose="05000000000000000000" pitchFamily="2" charset="2"/>
                <a:buChar char="§"/>
              </a:pPr>
              <a:endParaRPr lang="ru-RU" dirty="0" smtClean="0"/>
            </a:p>
          </p:txBody>
        </p:sp>
      </p:grpSp>
    </p:spTree>
    <p:extLst>
      <p:ext uri="{BB962C8B-B14F-4D97-AF65-F5344CB8AC3E}">
        <p14:creationId xmlns:p14="http://schemas.microsoft.com/office/powerpoint/2010/main" val="329670829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Защита диапазонов</a:t>
            </a:r>
            <a:endParaRPr lang="ru-RU" dirty="0"/>
          </a:p>
        </p:txBody>
      </p:sp>
      <p:grpSp>
        <p:nvGrpSpPr>
          <p:cNvPr id="7" name="Группа 6"/>
          <p:cNvGrpSpPr/>
          <p:nvPr/>
        </p:nvGrpSpPr>
        <p:grpSpPr>
          <a:xfrm>
            <a:off x="225983" y="1009934"/>
            <a:ext cx="11678005" cy="5704765"/>
            <a:chOff x="225983" y="1009934"/>
            <a:chExt cx="11678005" cy="5704765"/>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83" y="1009934"/>
              <a:ext cx="10459076" cy="1707604"/>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83" y="3074017"/>
              <a:ext cx="3723809" cy="2542857"/>
            </a:xfrm>
            <a:prstGeom prst="rect">
              <a:avLst/>
            </a:prstGeom>
            <a:ln>
              <a:noFill/>
            </a:ln>
            <a:effectLst>
              <a:outerShdw blurRad="292100" dist="139700" dir="2700000" algn="tl" rotWithShape="0">
                <a:srgbClr val="333333">
                  <a:alpha val="65000"/>
                </a:srgbClr>
              </a:outerShdw>
            </a:effectLst>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0425" y="3074016"/>
              <a:ext cx="3904048" cy="2542857"/>
            </a:xfrm>
            <a:prstGeom prst="rect">
              <a:avLst/>
            </a:prstGeom>
          </p:spPr>
        </p:pic>
        <p:sp>
          <p:nvSpPr>
            <p:cNvPr id="6" name="TextBox 5"/>
            <p:cNvSpPr txBox="1"/>
            <p:nvPr/>
          </p:nvSpPr>
          <p:spPr>
            <a:xfrm>
              <a:off x="8014473" y="2882948"/>
              <a:ext cx="3889515" cy="3831751"/>
            </a:xfrm>
            <a:prstGeom prst="rect">
              <a:avLst/>
            </a:prstGeom>
            <a:noFill/>
          </p:spPr>
          <p:txBody>
            <a:bodyPr wrap="square" rtlCol="0">
              <a:noAutofit/>
            </a:bodyPr>
            <a:lstStyle/>
            <a:p>
              <a:r>
                <a:rPr lang="ru-RU" sz="1600" b="1" dirty="0" smtClean="0"/>
                <a:t>Алгоритм установки защиты диапазонов</a:t>
              </a:r>
              <a:endParaRPr lang="ru-RU" sz="1600" dirty="0" smtClean="0"/>
            </a:p>
            <a:p>
              <a:pPr marL="342900" indent="-342900">
                <a:buFont typeface="+mj-lt"/>
                <a:buAutoNum type="arabicPeriod"/>
              </a:pPr>
              <a:r>
                <a:rPr lang="ru-RU" sz="1600" dirty="0" smtClean="0"/>
                <a:t>Выделить диапазон</a:t>
              </a:r>
            </a:p>
            <a:p>
              <a:pPr marL="342900" indent="-342900">
                <a:buFont typeface="+mj-lt"/>
                <a:buAutoNum type="arabicPeriod"/>
              </a:pPr>
              <a:r>
                <a:rPr lang="ru-RU" sz="1600" dirty="0" smtClean="0"/>
                <a:t>Вкладка Рецензирование</a:t>
              </a:r>
            </a:p>
            <a:p>
              <a:pPr marL="342900" indent="-342900">
                <a:buFont typeface="+mj-lt"/>
                <a:buAutoNum type="arabicPeriod"/>
              </a:pPr>
              <a:r>
                <a:rPr lang="ru-RU" sz="1600" dirty="0" smtClean="0"/>
                <a:t>Группа Изменения</a:t>
              </a:r>
              <a:endParaRPr lang="en-US" sz="1600" dirty="0" smtClean="0"/>
            </a:p>
            <a:p>
              <a:pPr marL="342900" indent="-342900">
                <a:buFont typeface="+mj-lt"/>
                <a:buAutoNum type="arabicPeriod"/>
              </a:pPr>
              <a:r>
                <a:rPr lang="ru-RU" sz="1600" dirty="0" smtClean="0"/>
                <a:t>Разрешить изменения диапазонов</a:t>
              </a:r>
            </a:p>
            <a:p>
              <a:pPr marL="342900" indent="-342900">
                <a:buFont typeface="+mj-lt"/>
                <a:buAutoNum type="arabicPeriod"/>
              </a:pPr>
              <a:r>
                <a:rPr lang="ru-RU" sz="1600" dirty="0" smtClean="0"/>
                <a:t>Создать</a:t>
              </a:r>
            </a:p>
            <a:p>
              <a:pPr marL="342900" indent="-342900">
                <a:buFont typeface="+mj-lt"/>
                <a:buAutoNum type="arabicPeriod"/>
              </a:pPr>
              <a:r>
                <a:rPr lang="ru-RU" sz="1600" dirty="0" smtClean="0"/>
                <a:t>Задать Имя диапазона</a:t>
              </a:r>
            </a:p>
            <a:p>
              <a:pPr marL="342900" indent="-342900">
                <a:buFont typeface="+mj-lt"/>
                <a:buAutoNum type="arabicPeriod"/>
              </a:pPr>
              <a:r>
                <a:rPr lang="ru-RU" sz="1600" dirty="0" smtClean="0"/>
                <a:t>Проверить ячейки для защиты</a:t>
              </a:r>
            </a:p>
            <a:p>
              <a:pPr marL="342900" indent="-342900">
                <a:buFont typeface="+mj-lt"/>
                <a:buAutoNum type="arabicPeriod"/>
              </a:pPr>
              <a:r>
                <a:rPr lang="ru-RU" sz="1600" dirty="0" smtClean="0"/>
                <a:t>Ввести пароль</a:t>
              </a:r>
            </a:p>
            <a:p>
              <a:pPr marL="342900" indent="-342900">
                <a:buFont typeface="+mj-lt"/>
                <a:buAutoNum type="arabicPeriod"/>
              </a:pPr>
              <a:r>
                <a:rPr lang="ru-RU" sz="1600" dirty="0" smtClean="0"/>
                <a:t>ОК</a:t>
              </a:r>
            </a:p>
            <a:p>
              <a:pPr marL="342900" indent="-342900">
                <a:buFont typeface="+mj-lt"/>
                <a:buAutoNum type="arabicPeriod"/>
              </a:pPr>
              <a:r>
                <a:rPr lang="ru-RU" sz="1600" dirty="0" smtClean="0"/>
                <a:t>Подтвердить пароль</a:t>
              </a:r>
            </a:p>
            <a:p>
              <a:pPr marL="342900" indent="-342900">
                <a:buFont typeface="+mj-lt"/>
                <a:buAutoNum type="arabicPeriod"/>
              </a:pPr>
              <a:r>
                <a:rPr lang="ru-RU" sz="1600" dirty="0" smtClean="0"/>
                <a:t>Повторить действия для другого диапазона</a:t>
              </a:r>
            </a:p>
            <a:p>
              <a:pPr marL="342900" indent="-342900">
                <a:buFont typeface="+mj-lt"/>
                <a:buAutoNum type="arabicPeriod"/>
              </a:pPr>
              <a:r>
                <a:rPr lang="ru-RU" sz="1600" dirty="0" smtClean="0"/>
                <a:t>По окончанию Защитить ЛИСТ</a:t>
              </a:r>
            </a:p>
            <a:p>
              <a:endParaRPr lang="ru-RU" dirty="0" smtClean="0"/>
            </a:p>
          </p:txBody>
        </p:sp>
      </p:grpSp>
    </p:spTree>
    <p:extLst>
      <p:ext uri="{BB962C8B-B14F-4D97-AF65-F5344CB8AC3E}">
        <p14:creationId xmlns:p14="http://schemas.microsoft.com/office/powerpoint/2010/main" val="206011281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Защита структуры книги</a:t>
            </a:r>
            <a:endParaRPr lang="ru-RU" dirty="0"/>
          </a:p>
        </p:txBody>
      </p:sp>
      <p:grpSp>
        <p:nvGrpSpPr>
          <p:cNvPr id="6" name="Группа 5"/>
          <p:cNvGrpSpPr/>
          <p:nvPr/>
        </p:nvGrpSpPr>
        <p:grpSpPr>
          <a:xfrm>
            <a:off x="750131" y="1392071"/>
            <a:ext cx="10752431" cy="4954138"/>
            <a:chOff x="750131" y="1392071"/>
            <a:chExt cx="10752431" cy="4954138"/>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131" y="1392071"/>
              <a:ext cx="10752431" cy="1706967"/>
            </a:xfrm>
            <a:prstGeom prst="rect">
              <a:avLst/>
            </a:prstGeom>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131" y="3593525"/>
              <a:ext cx="3699375" cy="2752684"/>
            </a:xfrm>
            <a:prstGeom prst="rect">
              <a:avLst/>
            </a:prstGeom>
          </p:spPr>
        </p:pic>
        <p:sp>
          <p:nvSpPr>
            <p:cNvPr id="5" name="TextBox 4"/>
            <p:cNvSpPr txBox="1"/>
            <p:nvPr/>
          </p:nvSpPr>
          <p:spPr>
            <a:xfrm>
              <a:off x="5771866" y="3593525"/>
              <a:ext cx="5581934" cy="2752684"/>
            </a:xfrm>
            <a:prstGeom prst="rect">
              <a:avLst/>
            </a:prstGeom>
            <a:noFill/>
          </p:spPr>
          <p:txBody>
            <a:bodyPr wrap="square" rtlCol="0">
              <a:noAutofit/>
            </a:bodyPr>
            <a:lstStyle/>
            <a:p>
              <a:r>
                <a:rPr lang="ru-RU" sz="1600" b="1" dirty="0" smtClean="0"/>
                <a:t>Алгоритм установки защиты структуры</a:t>
              </a:r>
            </a:p>
            <a:p>
              <a:pPr marL="342900" indent="-342900">
                <a:buFont typeface="+mj-lt"/>
                <a:buAutoNum type="arabicPeriod"/>
              </a:pPr>
              <a:r>
                <a:rPr lang="ru-RU" sz="1600" dirty="0" smtClean="0"/>
                <a:t>Вкладка Рецензирование</a:t>
              </a:r>
            </a:p>
            <a:p>
              <a:pPr marL="342900" indent="-342900">
                <a:buFont typeface="+mj-lt"/>
                <a:buAutoNum type="arabicPeriod"/>
              </a:pPr>
              <a:r>
                <a:rPr lang="ru-RU" sz="1600" dirty="0" smtClean="0"/>
                <a:t>Группа Изменения</a:t>
              </a:r>
              <a:endParaRPr lang="en-US" sz="1600" dirty="0" smtClean="0"/>
            </a:p>
            <a:p>
              <a:pPr marL="342900" indent="-342900">
                <a:buFont typeface="+mj-lt"/>
                <a:buAutoNum type="arabicPeriod"/>
              </a:pPr>
              <a:r>
                <a:rPr lang="ru-RU" sz="1600" dirty="0" smtClean="0"/>
                <a:t>Защитить книгу</a:t>
              </a:r>
            </a:p>
            <a:p>
              <a:pPr marL="342900" indent="-342900">
                <a:buFont typeface="+mj-lt"/>
                <a:buAutoNum type="arabicPeriod"/>
              </a:pPr>
              <a:r>
                <a:rPr lang="ru-RU" sz="1600" dirty="0" smtClean="0"/>
                <a:t>При необходимости ввести пароль (в случае ввода пароля требуется его подтверждение)</a:t>
              </a:r>
            </a:p>
            <a:p>
              <a:pPr marL="342900" indent="-342900">
                <a:buFont typeface="+mj-lt"/>
                <a:buAutoNum type="arabicPeriod"/>
              </a:pPr>
              <a:r>
                <a:rPr lang="ru-RU" sz="1600" dirty="0" smtClean="0"/>
                <a:t>ОК</a:t>
              </a:r>
            </a:p>
            <a:p>
              <a:endParaRPr lang="ru-RU" dirty="0" smtClean="0"/>
            </a:p>
          </p:txBody>
        </p:sp>
      </p:grpSp>
    </p:spTree>
    <p:extLst>
      <p:ext uri="{BB962C8B-B14F-4D97-AF65-F5344CB8AC3E}">
        <p14:creationId xmlns:p14="http://schemas.microsoft.com/office/powerpoint/2010/main" val="261920970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Защита файла</a:t>
            </a:r>
            <a:endParaRPr lang="ru-RU" dirty="0"/>
          </a:p>
        </p:txBody>
      </p:sp>
      <p:grpSp>
        <p:nvGrpSpPr>
          <p:cNvPr id="5" name="Группа 4"/>
          <p:cNvGrpSpPr/>
          <p:nvPr/>
        </p:nvGrpSpPr>
        <p:grpSpPr>
          <a:xfrm>
            <a:off x="196067" y="1009934"/>
            <a:ext cx="11651396" cy="5466126"/>
            <a:chOff x="196067" y="1009934"/>
            <a:chExt cx="11651396" cy="5466126"/>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67" y="1009934"/>
              <a:ext cx="7555861" cy="5466126"/>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7463" y="2499192"/>
              <a:ext cx="4000000" cy="1780952"/>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0659356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Проверка данных</a:t>
            </a:r>
            <a:endParaRPr lang="ru-RU" dirty="0"/>
          </a:p>
        </p:txBody>
      </p:sp>
      <p:grpSp>
        <p:nvGrpSpPr>
          <p:cNvPr id="6" name="Группа 5"/>
          <p:cNvGrpSpPr/>
          <p:nvPr/>
        </p:nvGrpSpPr>
        <p:grpSpPr>
          <a:xfrm>
            <a:off x="698596" y="1378424"/>
            <a:ext cx="11041620" cy="5349922"/>
            <a:chOff x="698596" y="1378424"/>
            <a:chExt cx="11041620" cy="5349922"/>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96" y="1378424"/>
              <a:ext cx="7048782" cy="1762195"/>
            </a:xfrm>
            <a:prstGeom prst="rect">
              <a:avLst/>
            </a:prstGeom>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596" y="3324216"/>
              <a:ext cx="3952381" cy="3266667"/>
            </a:xfrm>
            <a:prstGeom prst="rect">
              <a:avLst/>
            </a:prstGeom>
          </p:spPr>
        </p:pic>
        <p:sp>
          <p:nvSpPr>
            <p:cNvPr id="5" name="TextBox 4"/>
            <p:cNvSpPr txBox="1"/>
            <p:nvPr/>
          </p:nvSpPr>
          <p:spPr>
            <a:xfrm>
              <a:off x="4954138" y="3200400"/>
              <a:ext cx="6786078" cy="3527946"/>
            </a:xfrm>
            <a:prstGeom prst="rect">
              <a:avLst/>
            </a:prstGeom>
            <a:noFill/>
          </p:spPr>
          <p:txBody>
            <a:bodyPr wrap="square" rtlCol="0">
              <a:noAutofit/>
            </a:bodyPr>
            <a:lstStyle/>
            <a:p>
              <a:r>
                <a:rPr lang="ru-RU" sz="1600" b="1" dirty="0" smtClean="0"/>
                <a:t>Алгоритм установки Проверки данных</a:t>
              </a:r>
              <a:endParaRPr lang="ru-RU" sz="1600" dirty="0" smtClean="0"/>
            </a:p>
            <a:p>
              <a:pPr marL="342900" indent="-342900">
                <a:buFont typeface="+mj-lt"/>
                <a:buAutoNum type="arabicPeriod"/>
              </a:pPr>
              <a:r>
                <a:rPr lang="ru-RU" sz="1600" dirty="0" smtClean="0"/>
                <a:t>Выделить диапазон</a:t>
              </a:r>
            </a:p>
            <a:p>
              <a:pPr marL="342900" indent="-342900">
                <a:buFont typeface="+mj-lt"/>
                <a:buAutoNum type="arabicPeriod"/>
              </a:pPr>
              <a:r>
                <a:rPr lang="ru-RU" sz="1600" dirty="0" smtClean="0"/>
                <a:t>Вкладка Данные</a:t>
              </a:r>
            </a:p>
            <a:p>
              <a:pPr marL="342900" indent="-342900">
                <a:buFont typeface="+mj-lt"/>
                <a:buAutoNum type="arabicPeriod"/>
              </a:pPr>
              <a:r>
                <a:rPr lang="ru-RU" sz="1600" dirty="0" smtClean="0"/>
                <a:t>Группа Работа с данными</a:t>
              </a:r>
              <a:endParaRPr lang="en-US" sz="1600" dirty="0" smtClean="0"/>
            </a:p>
            <a:p>
              <a:pPr marL="342900" indent="-342900">
                <a:buFont typeface="+mj-lt"/>
                <a:buAutoNum type="arabicPeriod"/>
              </a:pPr>
              <a:r>
                <a:rPr lang="ru-RU" sz="1600" dirty="0" smtClean="0"/>
                <a:t>Проверка данных</a:t>
              </a:r>
            </a:p>
            <a:p>
              <a:pPr marL="342900" indent="-342900">
                <a:buFont typeface="+mj-lt"/>
                <a:buAutoNum type="arabicPeriod"/>
              </a:pPr>
              <a:r>
                <a:rPr lang="ru-RU" sz="1600" dirty="0" smtClean="0"/>
                <a:t>Параметры (вкладка в окне Проверка вводимых значений)</a:t>
              </a:r>
            </a:p>
            <a:p>
              <a:pPr marL="342900" indent="-342900">
                <a:buFont typeface="+mj-lt"/>
                <a:buAutoNum type="arabicPeriod"/>
              </a:pPr>
              <a:r>
                <a:rPr lang="ru-RU" sz="1600" dirty="0" smtClean="0"/>
                <a:t>Тип данных</a:t>
              </a:r>
            </a:p>
            <a:p>
              <a:pPr marL="800100" lvl="1" indent="-342900">
                <a:buFont typeface="Arial" panose="020B0604020202020204" pitchFamily="34" charset="0"/>
                <a:buChar char="•"/>
              </a:pPr>
              <a:r>
                <a:rPr lang="ru-RU" sz="1600" dirty="0" smtClean="0"/>
                <a:t>Целое число: любое целое число (не содержащее дробную часть)</a:t>
              </a:r>
            </a:p>
            <a:p>
              <a:pPr marL="800100" lvl="1" indent="-342900">
                <a:buFont typeface="Arial" panose="020B0604020202020204" pitchFamily="34" charset="0"/>
                <a:buChar char="•"/>
              </a:pPr>
              <a:r>
                <a:rPr lang="ru-RU" sz="1600" dirty="0" smtClean="0"/>
                <a:t>Действительное: число с дробной частью</a:t>
              </a:r>
            </a:p>
            <a:p>
              <a:pPr marL="800100" lvl="1" indent="-342900">
                <a:buFont typeface="Arial" panose="020B0604020202020204" pitchFamily="34" charset="0"/>
                <a:buChar char="•"/>
              </a:pPr>
              <a:r>
                <a:rPr lang="ru-RU" sz="1600" dirty="0" smtClean="0"/>
                <a:t>Список: любое перечисление: текстовое или числовое</a:t>
              </a:r>
            </a:p>
            <a:p>
              <a:pPr marL="800100" lvl="1" indent="-342900">
                <a:buFont typeface="Arial" panose="020B0604020202020204" pitchFamily="34" charset="0"/>
                <a:buChar char="•"/>
              </a:pPr>
              <a:r>
                <a:rPr lang="ru-RU" sz="1600" dirty="0" smtClean="0"/>
                <a:t>Дата</a:t>
              </a:r>
            </a:p>
            <a:p>
              <a:pPr marL="800100" lvl="1" indent="-342900">
                <a:buFont typeface="Arial" panose="020B0604020202020204" pitchFamily="34" charset="0"/>
                <a:buChar char="•"/>
              </a:pPr>
              <a:r>
                <a:rPr lang="ru-RU" sz="1600" dirty="0" smtClean="0"/>
                <a:t>Время</a:t>
              </a:r>
            </a:p>
            <a:p>
              <a:pPr marL="800100" lvl="1" indent="-342900">
                <a:buFont typeface="Arial" panose="020B0604020202020204" pitchFamily="34" charset="0"/>
                <a:buChar char="•"/>
              </a:pPr>
              <a:r>
                <a:rPr lang="ru-RU" sz="1600" dirty="0" smtClean="0"/>
                <a:t>Длина текста: количество разрешенных для ввода знаков в ячейку</a:t>
              </a:r>
            </a:p>
            <a:p>
              <a:pPr marL="800100" lvl="1" indent="-342900">
                <a:buFont typeface="Arial" panose="020B0604020202020204" pitchFamily="34" charset="0"/>
                <a:buChar char="•"/>
              </a:pPr>
              <a:r>
                <a:rPr lang="ru-RU" sz="1600" dirty="0" smtClean="0"/>
                <a:t>Другой: формула</a:t>
              </a:r>
            </a:p>
            <a:p>
              <a:endParaRPr lang="ru-RU" dirty="0" smtClean="0"/>
            </a:p>
          </p:txBody>
        </p:sp>
      </p:grpSp>
    </p:spTree>
    <p:extLst>
      <p:ext uri="{BB962C8B-B14F-4D97-AF65-F5344CB8AC3E}">
        <p14:creationId xmlns:p14="http://schemas.microsoft.com/office/powerpoint/2010/main" val="201773971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Проверка данных продолжение</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154" y="1204050"/>
            <a:ext cx="4828359" cy="4011969"/>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3755" y="1204050"/>
            <a:ext cx="4856294" cy="4029442"/>
          </a:xfrm>
          <a:prstGeom prst="rect">
            <a:avLst/>
          </a:prstGeom>
          <a:ln>
            <a:noFill/>
          </a:ln>
          <a:effectLst>
            <a:outerShdw blurRad="292100" dist="139700" dir="2700000" algn="tl" rotWithShape="0">
              <a:srgbClr val="333333">
                <a:alpha val="65000"/>
              </a:srgbClr>
            </a:outerShdw>
          </a:effectLst>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3079" y="4429937"/>
            <a:ext cx="2020676" cy="21516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036405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Проверка данных продолжение</a:t>
            </a:r>
            <a:endParaRPr lang="ru-RU" dirty="0"/>
          </a:p>
        </p:txBody>
      </p:sp>
      <p:grpSp>
        <p:nvGrpSpPr>
          <p:cNvPr id="8" name="Группа 7"/>
          <p:cNvGrpSpPr/>
          <p:nvPr/>
        </p:nvGrpSpPr>
        <p:grpSpPr>
          <a:xfrm>
            <a:off x="380391" y="1182155"/>
            <a:ext cx="11315739" cy="5675845"/>
            <a:chOff x="380391" y="1182155"/>
            <a:chExt cx="11315739" cy="5675845"/>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391" y="1182155"/>
              <a:ext cx="6584953" cy="3444437"/>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9135" y="1182155"/>
              <a:ext cx="4536995" cy="3483705"/>
            </a:xfrm>
            <a:prstGeom prst="rect">
              <a:avLst/>
            </a:prstGeom>
            <a:ln>
              <a:noFill/>
            </a:ln>
            <a:effectLst>
              <a:outerShdw blurRad="292100" dist="139700" dir="2700000" algn="tl" rotWithShape="0">
                <a:srgbClr val="333333">
                  <a:alpha val="65000"/>
                </a:srgbClr>
              </a:outerShdw>
            </a:effectLst>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0887" y="3463396"/>
              <a:ext cx="4144457" cy="3394604"/>
            </a:xfrm>
            <a:prstGeom prst="rect">
              <a:avLst/>
            </a:prstGeom>
            <a:ln>
              <a:noFill/>
            </a:ln>
            <a:effectLst>
              <a:outerShdw blurRad="292100" dist="139700" dir="2700000" algn="tl" rotWithShape="0">
                <a:srgbClr val="333333">
                  <a:alpha val="65000"/>
                </a:srgbClr>
              </a:outerShdw>
            </a:effectLst>
          </p:spPr>
        </p:pic>
        <p:pic>
          <p:nvPicPr>
            <p:cNvPr id="7" name="Рисунок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9136" y="4759440"/>
              <a:ext cx="4536994" cy="1972939"/>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8972402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Проверка данных продолжение</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204" y="1228299"/>
            <a:ext cx="9188864" cy="2424647"/>
          </a:xfrm>
          <a:prstGeom prst="rect">
            <a:avLst/>
          </a:prstGeom>
        </p:spPr>
      </p:pic>
    </p:spTree>
    <p:extLst>
      <p:ext uri="{BB962C8B-B14F-4D97-AF65-F5344CB8AC3E}">
        <p14:creationId xmlns:p14="http://schemas.microsoft.com/office/powerpoint/2010/main" val="283022329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smtClean="0"/>
              <a:t>Автоформат</a:t>
            </a:r>
            <a:r>
              <a:rPr lang="ru-RU" dirty="0" smtClean="0"/>
              <a:t> таблиц</a:t>
            </a:r>
            <a:endParaRPr lang="ru-RU" dirty="0"/>
          </a:p>
        </p:txBody>
      </p:sp>
      <p:grpSp>
        <p:nvGrpSpPr>
          <p:cNvPr id="6" name="Группа 5"/>
          <p:cNvGrpSpPr/>
          <p:nvPr/>
        </p:nvGrpSpPr>
        <p:grpSpPr>
          <a:xfrm>
            <a:off x="625637" y="1009934"/>
            <a:ext cx="10967095" cy="5805465"/>
            <a:chOff x="625637" y="1009934"/>
            <a:chExt cx="10967095" cy="5805465"/>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37" y="1009934"/>
              <a:ext cx="10967095" cy="5773564"/>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818866" y="1334664"/>
              <a:ext cx="6014498" cy="2582243"/>
            </a:xfrm>
            <a:prstGeom prst="rect">
              <a:avLst/>
            </a:prstGeom>
            <a:solidFill>
              <a:schemeClr val="bg2"/>
            </a:solidFill>
            <a:effectLst>
              <a:outerShdw blurRad="50800" dist="38100" dir="5400000" algn="t" rotWithShape="0">
                <a:prstClr val="black">
                  <a:alpha val="40000"/>
                </a:prstClr>
              </a:outerShdw>
            </a:effectLst>
          </p:spPr>
          <p:txBody>
            <a:bodyPr wrap="square" lIns="0" rIns="0" rtlCol="0">
              <a:noAutofit/>
            </a:bodyPr>
            <a:lstStyle/>
            <a:p>
              <a:r>
                <a:rPr lang="ru-RU" sz="2400" b="1" dirty="0" smtClean="0"/>
                <a:t>Алгоритм действий</a:t>
              </a:r>
              <a:endParaRPr lang="en-US" sz="2400" b="1" dirty="0" smtClean="0"/>
            </a:p>
            <a:p>
              <a:pPr marL="285750" indent="-285750">
                <a:buFont typeface="Wingdings" panose="05000000000000000000" pitchFamily="2" charset="2"/>
                <a:buChar char="§"/>
              </a:pPr>
              <a:r>
                <a:rPr lang="ru-RU" sz="2000" dirty="0" smtClean="0"/>
                <a:t>Вкладка Главная </a:t>
              </a:r>
              <a:r>
                <a:rPr lang="en-US" sz="2000" dirty="0" smtClean="0"/>
                <a:t>(HOME)</a:t>
              </a:r>
              <a:r>
                <a:rPr lang="ru-RU" sz="2000" dirty="0" smtClean="0"/>
                <a:t>– группа Стили</a:t>
              </a:r>
              <a:r>
                <a:rPr lang="en-US" sz="2000" dirty="0" smtClean="0"/>
                <a:t> (STYLE)</a:t>
              </a:r>
              <a:r>
                <a:rPr lang="ru-RU" sz="2000" dirty="0" smtClean="0"/>
                <a:t> – Форматировать как таблицу</a:t>
              </a:r>
              <a:r>
                <a:rPr lang="en-US" sz="2000" dirty="0" smtClean="0"/>
                <a:t> (FORMAT AS TABLE)</a:t>
              </a:r>
              <a:r>
                <a:rPr lang="ru-RU" sz="2000" dirty="0" smtClean="0"/>
                <a:t> – Выбрать нужное цветовое оформление – В появившемся окне проверить диапазон расположения данных – Таблица с заголовками – ОК</a:t>
              </a:r>
            </a:p>
            <a:p>
              <a:pPr marL="285750" indent="-285750">
                <a:buFont typeface="Wingdings" panose="05000000000000000000" pitchFamily="2" charset="2"/>
                <a:buChar char="§"/>
              </a:pPr>
              <a:r>
                <a:rPr lang="en-US" sz="2000" dirty="0" smtClean="0"/>
                <a:t>CTRL+T (Table</a:t>
              </a:r>
              <a:r>
                <a:rPr lang="en-US" sz="2400" dirty="0" smtClean="0"/>
                <a:t>)</a:t>
              </a:r>
              <a:endParaRPr lang="ru-RU" sz="2400" dirty="0"/>
            </a:p>
          </p:txBody>
        </p:sp>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6362" y="4328549"/>
              <a:ext cx="3985337" cy="2486850"/>
            </a:xfrm>
            <a:prstGeom prst="rect">
              <a:avLst/>
            </a:prstGeom>
          </p:spPr>
        </p:pic>
      </p:grpSp>
    </p:spTree>
    <p:extLst>
      <p:ext uri="{BB962C8B-B14F-4D97-AF65-F5344CB8AC3E}">
        <p14:creationId xmlns:p14="http://schemas.microsoft.com/office/powerpoint/2010/main" val="324628743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smtClean="0"/>
              <a:t>Автоформат</a:t>
            </a:r>
            <a:r>
              <a:rPr lang="ru-RU" dirty="0" smtClean="0"/>
              <a:t> таблиц (продолжение)</a:t>
            </a:r>
            <a:endParaRPr lang="ru-RU" dirty="0"/>
          </a:p>
        </p:txBody>
      </p:sp>
      <p:grpSp>
        <p:nvGrpSpPr>
          <p:cNvPr id="6" name="Группа 5"/>
          <p:cNvGrpSpPr/>
          <p:nvPr/>
        </p:nvGrpSpPr>
        <p:grpSpPr>
          <a:xfrm>
            <a:off x="177421" y="1314206"/>
            <a:ext cx="11818961" cy="4946095"/>
            <a:chOff x="177421" y="1314206"/>
            <a:chExt cx="11818961" cy="4946095"/>
          </a:xfrm>
        </p:grpSpPr>
        <p:sp>
          <p:nvSpPr>
            <p:cNvPr id="3" name="Прямоугольник 2"/>
            <p:cNvSpPr/>
            <p:nvPr/>
          </p:nvSpPr>
          <p:spPr>
            <a:xfrm>
              <a:off x="961030" y="1314206"/>
              <a:ext cx="10392770" cy="882678"/>
            </a:xfrm>
            <a:prstGeom prst="rect">
              <a:avLst/>
            </a:prstGeom>
          </p:spPr>
          <p:txBody>
            <a:bodyPr wrap="square">
              <a:spAutoFit/>
            </a:bodyPr>
            <a:lstStyle/>
            <a:p>
              <a:pPr>
                <a:lnSpc>
                  <a:spcPct val="107000"/>
                </a:lnSpc>
                <a:spcAft>
                  <a:spcPts val="800"/>
                </a:spcAft>
              </a:pPr>
              <a:r>
                <a:rPr lang="ru-RU" sz="24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Важно!</a:t>
              </a:r>
              <a:r>
                <a:rPr lang="ru-RU" sz="2400" dirty="0">
                  <a:latin typeface="Calibri" panose="020F0502020204030204" pitchFamily="34" charset="0"/>
                  <a:ea typeface="Calibri" panose="020F0502020204030204" pitchFamily="34" charset="0"/>
                  <a:cs typeface="Times New Roman" panose="02020603050405020304" pitchFamily="18" charset="0"/>
                </a:rPr>
                <a:t> Если таблица форматированная, при положении курсора внутри таблицы на ленте появляется контекстуальная вкладка </a:t>
              </a:r>
              <a:r>
                <a:rPr lang="ru-RU" sz="24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Конструктор</a:t>
              </a:r>
              <a:r>
                <a:rPr lang="en-US" sz="24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(DESING)</a:t>
              </a:r>
              <a:endParaRPr lang="ru-RU" sz="105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21" y="2501156"/>
              <a:ext cx="11818961" cy="2076431"/>
            </a:xfrm>
            <a:prstGeom prst="rect">
              <a:avLst/>
            </a:prstGeom>
            <a:ln>
              <a:noFill/>
            </a:ln>
            <a:effectLst>
              <a:outerShdw blurRad="292100" dist="139700" dir="2700000" algn="tl" rotWithShape="0">
                <a:srgbClr val="333333">
                  <a:alpha val="65000"/>
                </a:srgbClr>
              </a:outerShdw>
            </a:effectLst>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21" y="4577587"/>
              <a:ext cx="11818960" cy="1682714"/>
            </a:xfrm>
            <a:prstGeom prst="rect">
              <a:avLst/>
            </a:prstGeom>
          </p:spPr>
        </p:pic>
      </p:grpSp>
    </p:spTree>
    <p:extLst>
      <p:ext uri="{BB962C8B-B14F-4D97-AF65-F5344CB8AC3E}">
        <p14:creationId xmlns:p14="http://schemas.microsoft.com/office/powerpoint/2010/main" val="31996832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Использование различных Типов ссылок в расчётах. </a:t>
            </a:r>
            <a:r>
              <a:rPr lang="ru-RU" dirty="0" smtClean="0"/>
              <a:t>Смешанный </a:t>
            </a:r>
            <a:r>
              <a:rPr lang="ru-RU" dirty="0"/>
              <a:t>Тип </a:t>
            </a:r>
            <a:r>
              <a:rPr lang="ru-RU" dirty="0" smtClean="0"/>
              <a:t>ссылок (закрепление СТРОКИ)</a:t>
            </a:r>
            <a:endParaRPr lang="ru-RU" dirty="0"/>
          </a:p>
        </p:txBody>
      </p:sp>
      <p:graphicFrame>
        <p:nvGraphicFramePr>
          <p:cNvPr id="3" name="Таблица 2"/>
          <p:cNvGraphicFramePr>
            <a:graphicFrameLocks noGrp="1"/>
          </p:cNvGraphicFramePr>
          <p:nvPr>
            <p:extLst>
              <p:ext uri="{D42A27DB-BD31-4B8C-83A1-F6EECF244321}">
                <p14:modId xmlns:p14="http://schemas.microsoft.com/office/powerpoint/2010/main" val="3535389660"/>
              </p:ext>
            </p:extLst>
          </p:nvPr>
        </p:nvGraphicFramePr>
        <p:xfrm>
          <a:off x="2649478" y="1446663"/>
          <a:ext cx="6893043" cy="2156060"/>
        </p:xfrm>
        <a:graphic>
          <a:graphicData uri="http://schemas.openxmlformats.org/drawingml/2006/table">
            <a:tbl>
              <a:tblPr firstRow="1" firstCol="1" bandRow="1">
                <a:tableStyleId>{93296810-A885-4BE3-A3E7-6D5BEEA58F35}</a:tableStyleId>
              </a:tblPr>
              <a:tblGrid>
                <a:gridCol w="1033403">
                  <a:extLst>
                    <a:ext uri="{9D8B030D-6E8A-4147-A177-3AD203B41FA5}">
                      <a16:colId xmlns:a16="http://schemas.microsoft.com/office/drawing/2014/main" xmlns="" val="3399698326"/>
                    </a:ext>
                  </a:extLst>
                </a:gridCol>
                <a:gridCol w="5859640">
                  <a:extLst>
                    <a:ext uri="{9D8B030D-6E8A-4147-A177-3AD203B41FA5}">
                      <a16:colId xmlns:a16="http://schemas.microsoft.com/office/drawing/2014/main" xmlns="" val="4234102186"/>
                    </a:ext>
                  </a:extLst>
                </a:gridCol>
              </a:tblGrid>
              <a:tr h="405181">
                <a:tc gridSpan="2">
                  <a:txBody>
                    <a:bodyPr/>
                    <a:lstStyle/>
                    <a:p>
                      <a:pPr>
                        <a:lnSpc>
                          <a:spcPct val="107000"/>
                        </a:lnSpc>
                        <a:spcAft>
                          <a:spcPts val="0"/>
                        </a:spcAft>
                      </a:pPr>
                      <a:r>
                        <a:rPr lang="ru-RU" sz="2400" dirty="0" smtClean="0">
                          <a:effectLst/>
                          <a:latin typeface="+mn-lt"/>
                          <a:ea typeface="+mn-ea"/>
                          <a:cs typeface="+mn-cs"/>
                        </a:rPr>
                        <a:t>Смешанная</a:t>
                      </a:r>
                      <a:r>
                        <a:rPr lang="ru-RU" sz="2400" baseline="0" dirty="0" smtClean="0">
                          <a:effectLst/>
                          <a:latin typeface="+mn-lt"/>
                          <a:ea typeface="+mn-ea"/>
                          <a:cs typeface="+mn-cs"/>
                        </a:rPr>
                        <a:t> ссылка (закрепление СТРОКИ)</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ru-RU"/>
                    </a:p>
                  </a:txBody>
                  <a:tcPr/>
                </a:tc>
                <a:extLst>
                  <a:ext uri="{0D108BD9-81ED-4DB2-BD59-A6C34878D82A}">
                    <a16:rowId xmlns:a16="http://schemas.microsoft.com/office/drawing/2014/main" xmlns="" val="3401795858"/>
                  </a:ext>
                </a:extLst>
              </a:tr>
              <a:tr h="1750879">
                <a:tc>
                  <a:txBody>
                    <a:bodyPr/>
                    <a:lstStyle/>
                    <a:p>
                      <a:pPr>
                        <a:lnSpc>
                          <a:spcPct val="107000"/>
                        </a:lnSpc>
                        <a:spcAft>
                          <a:spcPts val="0"/>
                        </a:spcAft>
                      </a:pPr>
                      <a:r>
                        <a:rPr lang="en-US" sz="3200" dirty="0" smtClean="0">
                          <a:effectLst/>
                        </a:rPr>
                        <a:t>C$</a:t>
                      </a:r>
                      <a:r>
                        <a:rPr lang="ru-RU" sz="3200" dirty="0" smtClean="0">
                          <a:effectLst/>
                        </a:rPr>
                        <a:t>3</a:t>
                      </a:r>
                      <a:endParaRPr lang="ru-RU"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ru-RU" sz="2000" kern="1200" dirty="0" smtClean="0">
                          <a:solidFill>
                            <a:schemeClr val="dk1"/>
                          </a:solidFill>
                          <a:effectLst/>
                          <a:latin typeface="+mn-lt"/>
                          <a:ea typeface="+mn-ea"/>
                          <a:cs typeface="+mn-cs"/>
                        </a:rPr>
                        <a:t>При использовании такого типа ссылки, в случае дальнейшего копирования формулы </a:t>
                      </a:r>
                      <a:r>
                        <a:rPr lang="ru-RU" sz="2000" b="1" kern="1200" dirty="0" smtClean="0">
                          <a:solidFill>
                            <a:schemeClr val="dk1"/>
                          </a:solidFill>
                          <a:effectLst/>
                          <a:latin typeface="+mn-lt"/>
                          <a:ea typeface="+mn-ea"/>
                          <a:cs typeface="+mn-cs"/>
                        </a:rPr>
                        <a:t>влево/вправо/,</a:t>
                      </a:r>
                      <a:r>
                        <a:rPr lang="ru-RU" sz="2000" kern="1200" dirty="0" smtClean="0">
                          <a:solidFill>
                            <a:schemeClr val="dk1"/>
                          </a:solidFill>
                          <a:effectLst/>
                          <a:latin typeface="+mn-lt"/>
                          <a:ea typeface="+mn-ea"/>
                          <a:cs typeface="+mn-cs"/>
                        </a:rPr>
                        <a:t> адрес ячейки </a:t>
                      </a:r>
                      <a:r>
                        <a:rPr lang="ru-RU" sz="2000" b="1" kern="1200" dirty="0" smtClean="0">
                          <a:solidFill>
                            <a:schemeClr val="dk1"/>
                          </a:solidFill>
                          <a:effectLst/>
                          <a:latin typeface="+mn-lt"/>
                          <a:ea typeface="+mn-ea"/>
                          <a:cs typeface="+mn-cs"/>
                        </a:rPr>
                        <a:t>будет изменяться</a:t>
                      </a:r>
                      <a:r>
                        <a:rPr lang="ru-RU" sz="2000" b="0" kern="1200" dirty="0" smtClean="0">
                          <a:solidFill>
                            <a:schemeClr val="dk1"/>
                          </a:solidFill>
                          <a:effectLst/>
                          <a:latin typeface="+mn-lt"/>
                          <a:ea typeface="+mn-ea"/>
                          <a:cs typeface="+mn-cs"/>
                        </a:rPr>
                        <a:t>.</a:t>
                      </a:r>
                    </a:p>
                    <a:p>
                      <a:pPr>
                        <a:lnSpc>
                          <a:spcPct val="107000"/>
                        </a:lnSpc>
                        <a:spcAft>
                          <a:spcPts val="0"/>
                        </a:spcAft>
                      </a:pPr>
                      <a:r>
                        <a:rPr lang="ru-RU" sz="2000" kern="1200" dirty="0" smtClean="0">
                          <a:solidFill>
                            <a:schemeClr val="dk1"/>
                          </a:solidFill>
                          <a:effectLst/>
                          <a:latin typeface="+mn-lt"/>
                          <a:ea typeface="+mn-ea"/>
                          <a:cs typeface="+mn-cs"/>
                        </a:rPr>
                        <a:t>При дальнейшем копировании формулы </a:t>
                      </a:r>
                      <a:r>
                        <a:rPr lang="ru-RU" sz="2000" b="1" kern="1200" dirty="0" smtClean="0">
                          <a:solidFill>
                            <a:schemeClr val="dk1"/>
                          </a:solidFill>
                          <a:effectLst/>
                          <a:latin typeface="+mn-lt"/>
                          <a:ea typeface="+mn-ea"/>
                          <a:cs typeface="+mn-cs"/>
                        </a:rPr>
                        <a:t>вниз/вверх</a:t>
                      </a:r>
                      <a:r>
                        <a:rPr lang="ru-RU" sz="2000" kern="1200" dirty="0" smtClean="0">
                          <a:solidFill>
                            <a:schemeClr val="dk1"/>
                          </a:solidFill>
                          <a:effectLst/>
                          <a:latin typeface="+mn-lt"/>
                          <a:ea typeface="+mn-ea"/>
                          <a:cs typeface="+mn-cs"/>
                        </a:rPr>
                        <a:t> адрес ячейки </a:t>
                      </a:r>
                      <a:r>
                        <a:rPr lang="ru-RU" sz="2000" b="1" kern="1200" dirty="0" smtClean="0">
                          <a:solidFill>
                            <a:schemeClr val="dk1"/>
                          </a:solidFill>
                          <a:effectLst/>
                          <a:latin typeface="+mn-lt"/>
                          <a:ea typeface="+mn-ea"/>
                          <a:cs typeface="+mn-cs"/>
                        </a:rPr>
                        <a:t>не будет изменяться</a:t>
                      </a:r>
                      <a:endParaRPr lang="ru-RU"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819756953"/>
                  </a:ext>
                </a:extLst>
              </a:tr>
            </a:tbl>
          </a:graphicData>
        </a:graphic>
      </p:graphicFrame>
      <p:graphicFrame>
        <p:nvGraphicFramePr>
          <p:cNvPr id="4" name="Таблица 3"/>
          <p:cNvGraphicFramePr>
            <a:graphicFrameLocks noGrp="1"/>
          </p:cNvGraphicFramePr>
          <p:nvPr>
            <p:extLst>
              <p:ext uri="{D42A27DB-BD31-4B8C-83A1-F6EECF244321}">
                <p14:modId xmlns:p14="http://schemas.microsoft.com/office/powerpoint/2010/main" val="1817374305"/>
              </p:ext>
            </p:extLst>
          </p:nvPr>
        </p:nvGraphicFramePr>
        <p:xfrm>
          <a:off x="2649478" y="3521311"/>
          <a:ext cx="6893045" cy="2217803"/>
        </p:xfrm>
        <a:graphic>
          <a:graphicData uri="http://schemas.openxmlformats.org/drawingml/2006/table">
            <a:tbl>
              <a:tblPr firstRow="1" firstCol="1" bandRow="1">
                <a:tableStyleId>{93296810-A885-4BE3-A3E7-6D5BEEA58F35}</a:tableStyleId>
              </a:tblPr>
              <a:tblGrid>
                <a:gridCol w="1027102">
                  <a:extLst>
                    <a:ext uri="{9D8B030D-6E8A-4147-A177-3AD203B41FA5}">
                      <a16:colId xmlns:a16="http://schemas.microsoft.com/office/drawing/2014/main" xmlns="" val="3819049807"/>
                    </a:ext>
                  </a:extLst>
                </a:gridCol>
                <a:gridCol w="1730116">
                  <a:extLst>
                    <a:ext uri="{9D8B030D-6E8A-4147-A177-3AD203B41FA5}">
                      <a16:colId xmlns:a16="http://schemas.microsoft.com/office/drawing/2014/main" xmlns="" val="2563459431"/>
                    </a:ext>
                  </a:extLst>
                </a:gridCol>
                <a:gridCol w="1378609">
                  <a:extLst>
                    <a:ext uri="{9D8B030D-6E8A-4147-A177-3AD203B41FA5}">
                      <a16:colId xmlns:a16="http://schemas.microsoft.com/office/drawing/2014/main" xmlns="" val="3606571668"/>
                    </a:ext>
                  </a:extLst>
                </a:gridCol>
                <a:gridCol w="1378609">
                  <a:extLst>
                    <a:ext uri="{9D8B030D-6E8A-4147-A177-3AD203B41FA5}">
                      <a16:colId xmlns:a16="http://schemas.microsoft.com/office/drawing/2014/main" xmlns="" val="737589214"/>
                    </a:ext>
                  </a:extLst>
                </a:gridCol>
                <a:gridCol w="1378609">
                  <a:extLst>
                    <a:ext uri="{9D8B030D-6E8A-4147-A177-3AD203B41FA5}">
                      <a16:colId xmlns:a16="http://schemas.microsoft.com/office/drawing/2014/main" xmlns="" val="492264180"/>
                    </a:ext>
                  </a:extLst>
                </a:gridCol>
              </a:tblGrid>
              <a:tr h="0">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marL="0" algn="l" defTabSz="914400" rtl="0" eaLnBrk="1" latinLnBrk="0" hangingPunct="1">
                        <a:lnSpc>
                          <a:spcPct val="107000"/>
                        </a:lnSpc>
                        <a:spcAft>
                          <a:spcPts val="0"/>
                        </a:spcAft>
                      </a:pPr>
                      <a:r>
                        <a:rPr lang="ru-RU" sz="2600" b="0" kern="1200" dirty="0" smtClean="0">
                          <a:solidFill>
                            <a:schemeClr val="dk1"/>
                          </a:solidFill>
                          <a:effectLst/>
                          <a:latin typeface="+mn-lt"/>
                          <a:ea typeface="+mn-ea"/>
                          <a:cs typeface="+mn-cs"/>
                        </a:rPr>
                        <a:t>С</a:t>
                      </a:r>
                      <a:r>
                        <a:rPr lang="en-US" sz="2600" b="0" kern="1200" dirty="0" smtClean="0">
                          <a:solidFill>
                            <a:schemeClr val="dk1"/>
                          </a:solidFill>
                          <a:effectLst/>
                          <a:latin typeface="+mn-lt"/>
                          <a:ea typeface="+mn-ea"/>
                          <a:cs typeface="+mn-cs"/>
                        </a:rPr>
                        <a:t>$</a:t>
                      </a:r>
                      <a:r>
                        <a:rPr lang="ru-RU" sz="2600" b="0" kern="1200" dirty="0" smtClean="0">
                          <a:solidFill>
                            <a:schemeClr val="dk1"/>
                          </a:solidFill>
                          <a:effectLst/>
                          <a:latin typeface="+mn-lt"/>
                          <a:ea typeface="+mn-ea"/>
                          <a:cs typeface="+mn-cs"/>
                        </a:rPr>
                        <a:t>3</a:t>
                      </a:r>
                      <a:endParaRPr lang="ru-RU" sz="2600" b="0" kern="1200" dirty="0">
                        <a:solidFill>
                          <a:schemeClr val="dk1"/>
                        </a:solidFill>
                        <a:effectLst/>
                        <a:latin typeface="+mn-lt"/>
                        <a:ea typeface="+mn-ea"/>
                        <a:cs typeface="+mn-cs"/>
                      </a:endParaRPr>
                    </a:p>
                  </a:txBody>
                  <a:tcPr marL="68580" marR="68580" marT="0" marB="0">
                    <a:solidFill>
                      <a:srgbClr val="D5E3CF"/>
                    </a:solidFill>
                  </a:tcPr>
                </a:tc>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extLst>
                  <a:ext uri="{0D108BD9-81ED-4DB2-BD59-A6C34878D82A}">
                    <a16:rowId xmlns:a16="http://schemas.microsoft.com/office/drawing/2014/main" xmlns="" val="2738405873"/>
                  </a:ext>
                </a:extLst>
              </a:tr>
              <a:tr h="0">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smtClean="0">
                          <a:effectLst/>
                        </a:rPr>
                        <a:t>С</a:t>
                      </a:r>
                      <a:r>
                        <a:rPr lang="en-US" sz="2600" dirty="0" smtClean="0">
                          <a:effectLst/>
                        </a:rPr>
                        <a:t>$</a:t>
                      </a:r>
                      <a:r>
                        <a:rPr lang="ru-RU" sz="2600" dirty="0" smtClean="0">
                          <a:effectLst/>
                        </a:rPr>
                        <a:t>3</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extLst>
                  <a:ext uri="{0D108BD9-81ED-4DB2-BD59-A6C34878D82A}">
                    <a16:rowId xmlns:a16="http://schemas.microsoft.com/office/drawing/2014/main" xmlns="" val="1325845691"/>
                  </a:ext>
                </a:extLst>
              </a:tr>
              <a:tr h="0">
                <a:tc>
                  <a:txBody>
                    <a:bodyPr/>
                    <a:lstStyle/>
                    <a:p>
                      <a:pPr marL="0" algn="l" defTabSz="914400" rtl="0" eaLnBrk="1" latinLnBrk="0" hangingPunct="1">
                        <a:lnSpc>
                          <a:spcPct val="107000"/>
                        </a:lnSpc>
                        <a:spcAft>
                          <a:spcPts val="0"/>
                        </a:spcAft>
                      </a:pPr>
                      <a:r>
                        <a:rPr lang="ru-RU" sz="2600" b="0" kern="1200" dirty="0" smtClean="0">
                          <a:solidFill>
                            <a:schemeClr val="dk1"/>
                          </a:solidFill>
                          <a:effectLst/>
                          <a:latin typeface="+mn-lt"/>
                          <a:ea typeface="+mn-ea"/>
                          <a:cs typeface="+mn-cs"/>
                        </a:rPr>
                        <a:t>А</a:t>
                      </a:r>
                      <a:r>
                        <a:rPr lang="en-US" sz="2600" b="0" kern="1200" dirty="0" smtClean="0">
                          <a:solidFill>
                            <a:schemeClr val="dk1"/>
                          </a:solidFill>
                          <a:effectLst/>
                          <a:latin typeface="+mn-lt"/>
                          <a:ea typeface="+mn-ea"/>
                          <a:cs typeface="+mn-cs"/>
                        </a:rPr>
                        <a:t>$</a:t>
                      </a:r>
                      <a:r>
                        <a:rPr lang="ru-RU" sz="2600" b="0" kern="1200" dirty="0" smtClean="0">
                          <a:solidFill>
                            <a:schemeClr val="dk1"/>
                          </a:solidFill>
                          <a:effectLst/>
                          <a:latin typeface="+mn-lt"/>
                          <a:ea typeface="+mn-ea"/>
                          <a:cs typeface="+mn-cs"/>
                        </a:rPr>
                        <a:t>3</a:t>
                      </a:r>
                      <a:endParaRPr lang="ru-RU" sz="2600" b="0" kern="1200" dirty="0">
                        <a:solidFill>
                          <a:schemeClr val="dk1"/>
                        </a:solidFill>
                        <a:effectLst/>
                        <a:latin typeface="+mn-lt"/>
                        <a:ea typeface="+mn-ea"/>
                        <a:cs typeface="+mn-cs"/>
                      </a:endParaRPr>
                    </a:p>
                  </a:txBody>
                  <a:tcPr marL="68580" marR="68580" marT="0" marB="0">
                    <a:solidFill>
                      <a:srgbClr val="D5E3CF"/>
                    </a:solidFill>
                  </a:tcPr>
                </a:tc>
                <a:tc>
                  <a:txBody>
                    <a:bodyPr/>
                    <a:lstStyle/>
                    <a:p>
                      <a:pPr>
                        <a:lnSpc>
                          <a:spcPct val="107000"/>
                        </a:lnSpc>
                        <a:spcAft>
                          <a:spcPts val="0"/>
                        </a:spcAft>
                      </a:pPr>
                      <a:r>
                        <a:rPr lang="ru-RU" sz="2600" dirty="0" smtClean="0">
                          <a:effectLst/>
                        </a:rPr>
                        <a:t>В</a:t>
                      </a:r>
                      <a:r>
                        <a:rPr lang="en-US" sz="2600" dirty="0" smtClean="0">
                          <a:effectLst/>
                        </a:rPr>
                        <a:t>$</a:t>
                      </a:r>
                      <a:r>
                        <a:rPr lang="ru-RU" sz="2600" dirty="0" smtClean="0">
                          <a:effectLst/>
                        </a:rPr>
                        <a:t>3</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gn="ctr">
                        <a:lnSpc>
                          <a:spcPct val="107000"/>
                        </a:lnSpc>
                        <a:spcAft>
                          <a:spcPts val="0"/>
                        </a:spcAft>
                      </a:pPr>
                      <a:r>
                        <a:rPr lang="ru-RU" sz="3200" b="1" dirty="0" smtClean="0">
                          <a:solidFill>
                            <a:srgbClr val="C00000"/>
                          </a:solidFill>
                          <a:effectLst/>
                        </a:rPr>
                        <a:t>С</a:t>
                      </a:r>
                      <a:r>
                        <a:rPr lang="en-US" sz="3200" b="1" dirty="0" smtClean="0">
                          <a:solidFill>
                            <a:srgbClr val="C00000"/>
                          </a:solidFill>
                          <a:effectLst/>
                        </a:rPr>
                        <a:t>$</a:t>
                      </a:r>
                      <a:r>
                        <a:rPr lang="ru-RU" sz="3200" b="1" dirty="0" smtClean="0">
                          <a:solidFill>
                            <a:srgbClr val="C00000"/>
                          </a:solidFill>
                          <a:effectLst/>
                        </a:rPr>
                        <a:t>3</a:t>
                      </a:r>
                      <a:endParaRPr lang="ru-RU" sz="14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en-US" sz="2600" dirty="0" smtClean="0">
                          <a:effectLst/>
                        </a:rPr>
                        <a:t>D$3</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en-US" sz="2600" dirty="0" smtClean="0">
                          <a:effectLst/>
                        </a:rPr>
                        <a:t>E$3</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extLst>
                  <a:ext uri="{0D108BD9-81ED-4DB2-BD59-A6C34878D82A}">
                    <a16:rowId xmlns:a16="http://schemas.microsoft.com/office/drawing/2014/main" xmlns="" val="3230589013"/>
                  </a:ext>
                </a:extLst>
              </a:tr>
              <a:tr h="0">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smtClean="0">
                          <a:effectLst/>
                        </a:rPr>
                        <a:t>С</a:t>
                      </a:r>
                      <a:r>
                        <a:rPr lang="en-US" sz="2600" dirty="0" smtClean="0">
                          <a:effectLst/>
                        </a:rPr>
                        <a:t>$</a:t>
                      </a:r>
                      <a:r>
                        <a:rPr lang="ru-RU" sz="2600" dirty="0" smtClean="0">
                          <a:effectLst/>
                        </a:rPr>
                        <a:t>3</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extLst>
                  <a:ext uri="{0D108BD9-81ED-4DB2-BD59-A6C34878D82A}">
                    <a16:rowId xmlns:a16="http://schemas.microsoft.com/office/drawing/2014/main" xmlns="" val="1368541685"/>
                  </a:ext>
                </a:extLst>
              </a:tr>
              <a:tr h="0">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a:effectLst/>
                        </a:rPr>
                        <a:t> </a:t>
                      </a:r>
                      <a:endParaRPr lang="ru-R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smtClean="0">
                          <a:effectLst/>
                        </a:rPr>
                        <a:t>С</a:t>
                      </a:r>
                      <a:r>
                        <a:rPr lang="en-US" sz="2600" dirty="0" smtClean="0">
                          <a:effectLst/>
                        </a:rPr>
                        <a:t>$</a:t>
                      </a:r>
                      <a:r>
                        <a:rPr lang="ru-RU" sz="2600" dirty="0" smtClean="0">
                          <a:effectLst/>
                        </a:rPr>
                        <a:t>3</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tc>
                  <a:txBody>
                    <a:bodyPr/>
                    <a:lstStyle/>
                    <a:p>
                      <a:pPr>
                        <a:lnSpc>
                          <a:spcPct val="107000"/>
                        </a:lnSpc>
                        <a:spcAft>
                          <a:spcPts val="0"/>
                        </a:spcAft>
                      </a:pPr>
                      <a:r>
                        <a:rPr lang="ru-RU" sz="2600" dirty="0">
                          <a:effectLst/>
                        </a:rPr>
                        <a:t> </a:t>
                      </a:r>
                      <a:endParaRPr lang="ru-R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E3CF"/>
                    </a:solidFill>
                  </a:tcPr>
                </a:tc>
                <a:extLst>
                  <a:ext uri="{0D108BD9-81ED-4DB2-BD59-A6C34878D82A}">
                    <a16:rowId xmlns:a16="http://schemas.microsoft.com/office/drawing/2014/main" xmlns="" val="221296845"/>
                  </a:ext>
                </a:extLst>
              </a:tr>
            </a:tbl>
          </a:graphicData>
        </a:graphic>
      </p:graphicFrame>
      <p:cxnSp>
        <p:nvCxnSpPr>
          <p:cNvPr id="5" name="Прямая со стрелкой 4"/>
          <p:cNvCxnSpPr/>
          <p:nvPr/>
        </p:nvCxnSpPr>
        <p:spPr>
          <a:xfrm>
            <a:off x="6788275" y="4749420"/>
            <a:ext cx="1800000" cy="0"/>
          </a:xfrm>
          <a:prstGeom prst="straightConnector1">
            <a:avLst/>
          </a:prstGeom>
          <a:ln w="57150">
            <a:solidFill>
              <a:srgbClr val="70AD47"/>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Прямая со стрелкой 5"/>
          <p:cNvCxnSpPr/>
          <p:nvPr/>
        </p:nvCxnSpPr>
        <p:spPr>
          <a:xfrm flipH="1">
            <a:off x="3510940" y="4749420"/>
            <a:ext cx="1908000" cy="0"/>
          </a:xfrm>
          <a:prstGeom prst="straightConnector1">
            <a:avLst/>
          </a:prstGeom>
          <a:ln w="57150">
            <a:solidFill>
              <a:srgbClr val="70AD47"/>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Прямая со стрелкой 6"/>
          <p:cNvCxnSpPr/>
          <p:nvPr/>
        </p:nvCxnSpPr>
        <p:spPr>
          <a:xfrm flipV="1">
            <a:off x="6283302" y="3521311"/>
            <a:ext cx="1" cy="791381"/>
          </a:xfrm>
          <a:prstGeom prst="straightConnector1">
            <a:avLst/>
          </a:prstGeom>
          <a:ln w="57150">
            <a:solidFill>
              <a:srgbClr val="70AD47"/>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Прямая со стрелкой 7"/>
          <p:cNvCxnSpPr/>
          <p:nvPr/>
        </p:nvCxnSpPr>
        <p:spPr>
          <a:xfrm flipH="1">
            <a:off x="6283302" y="4918249"/>
            <a:ext cx="2" cy="797751"/>
          </a:xfrm>
          <a:prstGeom prst="straightConnector1">
            <a:avLst/>
          </a:prstGeom>
          <a:ln w="57150">
            <a:solidFill>
              <a:srgbClr val="70AD47"/>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815153" y="5902555"/>
            <a:ext cx="8557146" cy="523220"/>
          </a:xfrm>
          <a:prstGeom prst="rect">
            <a:avLst/>
          </a:prstGeom>
          <a:noFill/>
        </p:spPr>
        <p:txBody>
          <a:bodyPr wrap="square" rtlCol="0">
            <a:spAutoFit/>
          </a:bodyPr>
          <a:lstStyle/>
          <a:p>
            <a:r>
              <a:rPr lang="ru-RU" sz="2000" dirty="0" smtClean="0"/>
              <a:t>Переход к Абсолютному типу ссылки: </a:t>
            </a:r>
            <a:r>
              <a:rPr lang="en-US" sz="2800" b="1" dirty="0" smtClean="0">
                <a:solidFill>
                  <a:srgbClr val="C00000"/>
                </a:solidFill>
              </a:rPr>
              <a:t>F4</a:t>
            </a:r>
            <a:r>
              <a:rPr lang="en-US" sz="2000" dirty="0" smtClean="0"/>
              <a:t> – </a:t>
            </a:r>
            <a:r>
              <a:rPr lang="ru-RU" sz="2000" dirty="0" smtClean="0"/>
              <a:t>клавиша функционального ряда</a:t>
            </a:r>
            <a:endParaRPr lang="ru-RU" sz="2000" dirty="0"/>
          </a:p>
        </p:txBody>
      </p:sp>
    </p:spTree>
    <p:extLst>
      <p:ext uri="{BB962C8B-B14F-4D97-AF65-F5344CB8AC3E}">
        <p14:creationId xmlns:p14="http://schemas.microsoft.com/office/powerpoint/2010/main" val="365986698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Автоформат</a:t>
            </a:r>
            <a:r>
              <a:rPr lang="ru-RU" dirty="0"/>
              <a:t> таблицы (продолжение)</a:t>
            </a:r>
          </a:p>
        </p:txBody>
      </p:sp>
      <p:grpSp>
        <p:nvGrpSpPr>
          <p:cNvPr id="17" name="Группа 16"/>
          <p:cNvGrpSpPr/>
          <p:nvPr/>
        </p:nvGrpSpPr>
        <p:grpSpPr>
          <a:xfrm>
            <a:off x="0" y="1140494"/>
            <a:ext cx="12001286" cy="2551197"/>
            <a:chOff x="0" y="1454392"/>
            <a:chExt cx="12001286" cy="2551197"/>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571" y="1455794"/>
              <a:ext cx="1798874" cy="1368000"/>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7687" y="1455794"/>
              <a:ext cx="3272997" cy="1368000"/>
            </a:xfrm>
            <a:prstGeom prst="rect">
              <a:avLst/>
            </a:prstGeom>
            <a:ln>
              <a:noFill/>
            </a:ln>
            <a:effectLst>
              <a:outerShdw blurRad="292100" dist="139700" dir="2700000" algn="tl" rotWithShape="0">
                <a:srgbClr val="333333">
                  <a:alpha val="65000"/>
                </a:srgbClr>
              </a:outerShdw>
            </a:effectLst>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0684" y="1454392"/>
              <a:ext cx="4457084" cy="136800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0" y="3234514"/>
              <a:ext cx="2125277" cy="523220"/>
            </a:xfrm>
            <a:prstGeom prst="rect">
              <a:avLst/>
            </a:prstGeom>
            <a:noFill/>
          </p:spPr>
          <p:txBody>
            <a:bodyPr wrap="square" rtlCol="0">
              <a:spAutoFit/>
            </a:bodyPr>
            <a:lstStyle/>
            <a:p>
              <a:pPr algn="ctr"/>
              <a:r>
                <a:rPr lang="ru-RU" sz="1400" dirty="0" smtClean="0"/>
                <a:t>Присвоить таблице пользовательское имя</a:t>
              </a:r>
              <a:endParaRPr lang="ru-RU" sz="1400" dirty="0"/>
            </a:p>
          </p:txBody>
        </p:sp>
        <p:sp>
          <p:nvSpPr>
            <p:cNvPr id="7" name="TextBox 6"/>
            <p:cNvSpPr txBox="1"/>
            <p:nvPr/>
          </p:nvSpPr>
          <p:spPr>
            <a:xfrm>
              <a:off x="2002445" y="3234514"/>
              <a:ext cx="2125277" cy="738664"/>
            </a:xfrm>
            <a:prstGeom prst="rect">
              <a:avLst/>
            </a:prstGeom>
            <a:noFill/>
          </p:spPr>
          <p:txBody>
            <a:bodyPr wrap="square" rtlCol="0">
              <a:spAutoFit/>
            </a:bodyPr>
            <a:lstStyle/>
            <a:p>
              <a:pPr algn="ctr"/>
              <a:r>
                <a:rPr lang="ru-RU" sz="1400" dirty="0" smtClean="0"/>
                <a:t>Отказ от форматированной таблицы</a:t>
              </a:r>
              <a:endParaRPr lang="ru-RU" sz="1400" dirty="0"/>
            </a:p>
          </p:txBody>
        </p:sp>
        <p:sp>
          <p:nvSpPr>
            <p:cNvPr id="8" name="TextBox 7"/>
            <p:cNvSpPr txBox="1"/>
            <p:nvPr/>
          </p:nvSpPr>
          <p:spPr>
            <a:xfrm>
              <a:off x="4008881" y="3266925"/>
              <a:ext cx="2125277" cy="738664"/>
            </a:xfrm>
            <a:prstGeom prst="rect">
              <a:avLst/>
            </a:prstGeom>
            <a:noFill/>
          </p:spPr>
          <p:txBody>
            <a:bodyPr wrap="square" rtlCol="0">
              <a:spAutoFit/>
            </a:bodyPr>
            <a:lstStyle/>
            <a:p>
              <a:pPr algn="ctr"/>
              <a:r>
                <a:rPr lang="ru-RU" sz="1400" dirty="0" smtClean="0"/>
                <a:t>Вставить срез для визуализации отборных значений</a:t>
              </a:r>
              <a:endParaRPr lang="ru-RU" sz="1400" dirty="0"/>
            </a:p>
          </p:txBody>
        </p:sp>
        <p:sp>
          <p:nvSpPr>
            <p:cNvPr id="9" name="TextBox 8"/>
            <p:cNvSpPr txBox="1"/>
            <p:nvPr/>
          </p:nvSpPr>
          <p:spPr>
            <a:xfrm>
              <a:off x="6455827" y="3261806"/>
              <a:ext cx="2125277" cy="738664"/>
            </a:xfrm>
            <a:prstGeom prst="rect">
              <a:avLst/>
            </a:prstGeom>
            <a:noFill/>
          </p:spPr>
          <p:txBody>
            <a:bodyPr wrap="square" rtlCol="0">
              <a:spAutoFit/>
            </a:bodyPr>
            <a:lstStyle/>
            <a:p>
              <a:pPr algn="ctr"/>
              <a:r>
                <a:rPr lang="ru-RU" sz="1400" dirty="0" smtClean="0"/>
                <a:t>Строка итогов для подведения итоговых значений </a:t>
              </a:r>
              <a:endParaRPr lang="ru-RU" sz="1400" dirty="0"/>
            </a:p>
          </p:txBody>
        </p:sp>
        <p:sp>
          <p:nvSpPr>
            <p:cNvPr id="10" name="Стрелка вверх 9"/>
            <p:cNvSpPr/>
            <p:nvPr/>
          </p:nvSpPr>
          <p:spPr>
            <a:xfrm>
              <a:off x="799118" y="2900158"/>
              <a:ext cx="411321" cy="324000"/>
            </a:xfrm>
            <a:prstGeom prst="upArrow">
              <a:avLst/>
            </a:prstGeom>
            <a:solidFill>
              <a:schemeClr val="accent6">
                <a:lumMod val="20000"/>
                <a:lumOff val="8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Стрелка вверх 10"/>
            <p:cNvSpPr/>
            <p:nvPr/>
          </p:nvSpPr>
          <p:spPr>
            <a:xfrm>
              <a:off x="2931655" y="2900158"/>
              <a:ext cx="411321" cy="324000"/>
            </a:xfrm>
            <a:prstGeom prst="upArrow">
              <a:avLst/>
            </a:prstGeom>
            <a:solidFill>
              <a:schemeClr val="accent6">
                <a:lumMod val="20000"/>
                <a:lumOff val="8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Стрелка вверх 11"/>
            <p:cNvSpPr/>
            <p:nvPr/>
          </p:nvSpPr>
          <p:spPr>
            <a:xfrm>
              <a:off x="4683504" y="2900158"/>
              <a:ext cx="411321" cy="324000"/>
            </a:xfrm>
            <a:prstGeom prst="upArrow">
              <a:avLst/>
            </a:prstGeom>
            <a:solidFill>
              <a:schemeClr val="accent6">
                <a:lumMod val="20000"/>
                <a:lumOff val="8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Стрелка вверх 12"/>
            <p:cNvSpPr/>
            <p:nvPr/>
          </p:nvSpPr>
          <p:spPr>
            <a:xfrm>
              <a:off x="7107146" y="2900158"/>
              <a:ext cx="411321" cy="324000"/>
            </a:xfrm>
            <a:prstGeom prst="upArrow">
              <a:avLst/>
            </a:prstGeom>
            <a:solidFill>
              <a:schemeClr val="accent6">
                <a:lumMod val="20000"/>
                <a:lumOff val="8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 name="Рисунок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7768" y="1454392"/>
              <a:ext cx="2248391" cy="1368000"/>
            </a:xfrm>
            <a:prstGeom prst="rect">
              <a:avLst/>
            </a:prstGeom>
            <a:ln>
              <a:noFill/>
            </a:ln>
            <a:effectLst>
              <a:outerShdw blurRad="292100" dist="139700" dir="2700000" algn="tl" rotWithShape="0">
                <a:srgbClr val="333333">
                  <a:alpha val="65000"/>
                </a:srgbClr>
              </a:outerShdw>
            </a:effectLst>
          </p:spPr>
        </p:pic>
        <p:sp>
          <p:nvSpPr>
            <p:cNvPr id="15" name="TextBox 14"/>
            <p:cNvSpPr txBox="1"/>
            <p:nvPr/>
          </p:nvSpPr>
          <p:spPr>
            <a:xfrm>
              <a:off x="9876009" y="3234514"/>
              <a:ext cx="2125277" cy="738664"/>
            </a:xfrm>
            <a:prstGeom prst="rect">
              <a:avLst/>
            </a:prstGeom>
            <a:noFill/>
          </p:spPr>
          <p:txBody>
            <a:bodyPr wrap="square" rtlCol="0">
              <a:spAutoFit/>
            </a:bodyPr>
            <a:lstStyle/>
            <a:p>
              <a:pPr algn="ctr"/>
              <a:r>
                <a:rPr lang="ru-RU" sz="1400" dirty="0" smtClean="0"/>
                <a:t>Строка итогов для подведения итоговых значений </a:t>
              </a:r>
              <a:endParaRPr lang="ru-RU" sz="1400" dirty="0"/>
            </a:p>
          </p:txBody>
        </p:sp>
        <p:sp>
          <p:nvSpPr>
            <p:cNvPr id="16" name="Стрелка вверх 15"/>
            <p:cNvSpPr/>
            <p:nvPr/>
          </p:nvSpPr>
          <p:spPr>
            <a:xfrm>
              <a:off x="10709159" y="2906996"/>
              <a:ext cx="411321" cy="324000"/>
            </a:xfrm>
            <a:prstGeom prst="upArrow">
              <a:avLst/>
            </a:prstGeom>
            <a:solidFill>
              <a:schemeClr val="accent6">
                <a:lumMod val="20000"/>
                <a:lumOff val="8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8" name="Рисунок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549" y="3615039"/>
            <a:ext cx="11368584" cy="31133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855935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Удаление дубликатов</a:t>
            </a:r>
            <a:endParaRPr lang="ru-RU" dirty="0"/>
          </a:p>
        </p:txBody>
      </p:sp>
      <p:grpSp>
        <p:nvGrpSpPr>
          <p:cNvPr id="6" name="Группа 5"/>
          <p:cNvGrpSpPr/>
          <p:nvPr/>
        </p:nvGrpSpPr>
        <p:grpSpPr>
          <a:xfrm>
            <a:off x="466129" y="914400"/>
            <a:ext cx="11366479" cy="5723810"/>
            <a:chOff x="466129" y="914400"/>
            <a:chExt cx="11366479" cy="5723810"/>
          </a:xfrm>
        </p:grpSpPr>
        <p:sp>
          <p:nvSpPr>
            <p:cNvPr id="3" name="TextBox 2"/>
            <p:cNvSpPr txBox="1"/>
            <p:nvPr/>
          </p:nvSpPr>
          <p:spPr>
            <a:xfrm>
              <a:off x="9275192" y="914400"/>
              <a:ext cx="2557416" cy="5723809"/>
            </a:xfrm>
            <a:prstGeom prst="rect">
              <a:avLst/>
            </a:prstGeom>
            <a:solidFill>
              <a:schemeClr val="bg2"/>
            </a:solidFill>
            <a:effectLst>
              <a:outerShdw blurRad="50800" dist="38100" dir="5400000" algn="t" rotWithShape="0">
                <a:prstClr val="black">
                  <a:alpha val="40000"/>
                </a:prstClr>
              </a:outerShdw>
            </a:effectLst>
          </p:spPr>
          <p:txBody>
            <a:bodyPr wrap="square" lIns="72000" rIns="0" rtlCol="0">
              <a:noAutofit/>
            </a:bodyPr>
            <a:lstStyle/>
            <a:p>
              <a:r>
                <a:rPr lang="ru-RU" sz="2400" b="1" dirty="0" smtClean="0"/>
                <a:t>Алгоритм действий</a:t>
              </a:r>
              <a:endParaRPr lang="en-US" sz="2400" b="1" dirty="0" smtClean="0"/>
            </a:p>
            <a:p>
              <a:pPr marL="285750" indent="-285750">
                <a:buFont typeface="Wingdings" panose="05000000000000000000" pitchFamily="2" charset="2"/>
                <a:buChar char="§"/>
              </a:pPr>
              <a:r>
                <a:rPr lang="ru-RU" dirty="0" smtClean="0"/>
                <a:t>Вкладка Данные </a:t>
              </a:r>
              <a:r>
                <a:rPr lang="en-US" dirty="0" smtClean="0"/>
                <a:t>(DATA)</a:t>
              </a:r>
              <a:r>
                <a:rPr lang="ru-RU" dirty="0" smtClean="0"/>
                <a:t>– группа Работа с данными</a:t>
              </a:r>
              <a:r>
                <a:rPr lang="en-US" dirty="0" smtClean="0"/>
                <a:t> (DATA TOOLS)</a:t>
              </a:r>
              <a:r>
                <a:rPr lang="ru-RU" dirty="0" smtClean="0"/>
                <a:t> – Удалить дубликаты</a:t>
              </a:r>
              <a:r>
                <a:rPr lang="en-US" dirty="0" smtClean="0"/>
                <a:t>(REMOVEDUPLICATES)</a:t>
              </a:r>
              <a:r>
                <a:rPr lang="ru-RU" dirty="0" smtClean="0"/>
                <a:t> – В появившемся окне установить </a:t>
              </a:r>
              <a:r>
                <a:rPr lang="en-US" dirty="0" smtClean="0"/>
                <a:t>V </a:t>
              </a:r>
              <a:r>
                <a:rPr lang="ru-RU" dirty="0" smtClean="0"/>
                <a:t>напротив названий столбцов с дубликатными значениями </a:t>
              </a:r>
            </a:p>
            <a:p>
              <a:r>
                <a:rPr lang="ru-RU" sz="2000" b="1" dirty="0" smtClean="0">
                  <a:solidFill>
                    <a:srgbClr val="FF0000"/>
                  </a:solidFill>
                </a:rPr>
                <a:t>!!!</a:t>
              </a:r>
              <a:r>
                <a:rPr lang="ru-RU" sz="2000" dirty="0" smtClean="0"/>
                <a:t> Обратить внимание</a:t>
              </a:r>
              <a:r>
                <a:rPr lang="ru-RU" sz="2000" b="1" dirty="0" smtClean="0">
                  <a:solidFill>
                    <a:srgbClr val="FF0000"/>
                  </a:solidFill>
                </a:rPr>
                <a:t>!!! </a:t>
              </a:r>
              <a:r>
                <a:rPr lang="ru-RU" sz="2000" dirty="0" smtClean="0"/>
                <a:t>После сохранения отмена действия не возможна</a:t>
              </a:r>
              <a:endParaRPr lang="ru-RU" sz="2400"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129" y="957406"/>
              <a:ext cx="8666667" cy="5680804"/>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9793391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Удаление дубликатов (продолжение)</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306" y="1255594"/>
            <a:ext cx="10178706" cy="46948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851164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Создание дополнительной таблице с уникальными значениями (независимой от исходной таблицы)</a:t>
            </a:r>
            <a:endParaRPr lang="ru-RU"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419" y="1136188"/>
            <a:ext cx="4314299" cy="1523410"/>
          </a:xfrm>
          <a:prstGeom prst="rect">
            <a:avLst/>
          </a:prstGeom>
          <a:ln>
            <a:noFill/>
          </a:ln>
          <a:effectLst>
            <a:outerShdw blurRad="292100" dist="139700" dir="2700000" algn="tl" rotWithShape="0">
              <a:srgbClr val="333333">
                <a:alpha val="65000"/>
              </a:srgbClr>
            </a:outerShdw>
          </a:effectLst>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057" y="2659598"/>
            <a:ext cx="8124184" cy="38175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220879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371600" y="257696"/>
            <a:ext cx="9982200" cy="1228204"/>
          </a:xfrm>
        </p:spPr>
        <p:txBody>
          <a:bodyPr>
            <a:noAutofit/>
          </a:bodyPr>
          <a:lstStyle/>
          <a:p>
            <a:r>
              <a:rPr lang="ru-RU" sz="2600" dirty="0"/>
              <a:t>Создание дополнительной таблице с уникальными значениями (независимой от исходной таблицы</a:t>
            </a:r>
            <a:r>
              <a:rPr lang="ru-RU" sz="2600" dirty="0" smtClean="0"/>
              <a:t>). Пошаговый порядок действий</a:t>
            </a:r>
            <a:endParaRPr lang="ru-RU" sz="2600" dirty="0"/>
          </a:p>
        </p:txBody>
      </p:sp>
      <p:sp>
        <p:nvSpPr>
          <p:cNvPr id="3" name="TextBox 2"/>
          <p:cNvSpPr txBox="1"/>
          <p:nvPr/>
        </p:nvSpPr>
        <p:spPr>
          <a:xfrm>
            <a:off x="1233487" y="2010398"/>
            <a:ext cx="10258425" cy="3052921"/>
          </a:xfrm>
          <a:prstGeom prst="rect">
            <a:avLst/>
          </a:prstGeom>
          <a:noFill/>
        </p:spPr>
        <p:txBody>
          <a:bodyPr wrap="square" rtlCol="0">
            <a:noAutofit/>
          </a:bodyPr>
          <a:lstStyle/>
          <a:p>
            <a:r>
              <a:rPr lang="ru-RU" sz="2400" dirty="0" smtClean="0"/>
              <a:t>Вкладка Данные (</a:t>
            </a:r>
            <a:r>
              <a:rPr lang="en-US" sz="2400" dirty="0" smtClean="0"/>
              <a:t>DATA</a:t>
            </a:r>
            <a:r>
              <a:rPr lang="ru-RU" sz="2400" dirty="0" smtClean="0"/>
              <a:t>) – группа Сортировка и фильтр (</a:t>
            </a:r>
            <a:r>
              <a:rPr lang="en-US" sz="2400" dirty="0" smtClean="0"/>
              <a:t>SORT&amp;FILTER</a:t>
            </a:r>
            <a:r>
              <a:rPr lang="ru-RU" sz="2400" dirty="0" smtClean="0"/>
              <a:t>) – Дополнительно (</a:t>
            </a:r>
            <a:r>
              <a:rPr lang="en-US" sz="2400" dirty="0" smtClean="0"/>
              <a:t>ADVANCED</a:t>
            </a:r>
            <a:r>
              <a:rPr lang="ru-RU" sz="2400" dirty="0" smtClean="0"/>
              <a:t>) – в появившемся окне установить маркер Скопировать результат в другое место</a:t>
            </a:r>
            <a:r>
              <a:rPr lang="en-US" sz="2400" dirty="0" smtClean="0"/>
              <a:t> (COPY TO ANOTHER LOCATION)</a:t>
            </a:r>
            <a:r>
              <a:rPr lang="ru-RU" sz="2400" dirty="0" smtClean="0"/>
              <a:t> (для того, чтобы сохранить данные исходной таблицы) – Исходный диапазон (</a:t>
            </a:r>
            <a:r>
              <a:rPr lang="en-US" sz="2400" dirty="0" smtClean="0"/>
              <a:t>LIST RANGE</a:t>
            </a:r>
            <a:r>
              <a:rPr lang="ru-RU" sz="2400" dirty="0" smtClean="0"/>
              <a:t>) необходимо убедиться, что выделенный диапазон верен для решения задачи пользователя – Поместить результат в диапазон (</a:t>
            </a:r>
            <a:r>
              <a:rPr lang="en-US" sz="2400" dirty="0" smtClean="0"/>
              <a:t>COPY TO</a:t>
            </a:r>
            <a:r>
              <a:rPr lang="ru-RU" sz="2400" dirty="0" smtClean="0"/>
              <a:t>) указать ячейку, в которой необходимо начать получения списка уникальных значений – Только уникальные записи (</a:t>
            </a:r>
            <a:r>
              <a:rPr lang="en-US" sz="2400" dirty="0" smtClean="0"/>
              <a:t>UNIQUE RECORDS ONLY</a:t>
            </a:r>
            <a:r>
              <a:rPr lang="ru-RU" sz="2400" dirty="0" smtClean="0"/>
              <a:t>) установить </a:t>
            </a:r>
            <a:r>
              <a:rPr lang="en-US" sz="2400" dirty="0" smtClean="0"/>
              <a:t>V</a:t>
            </a:r>
            <a:endParaRPr lang="ru-RU" sz="2400" dirty="0" smtClean="0"/>
          </a:p>
        </p:txBody>
      </p:sp>
    </p:spTree>
    <p:extLst>
      <p:ext uri="{BB962C8B-B14F-4D97-AF65-F5344CB8AC3E}">
        <p14:creationId xmlns:p14="http://schemas.microsoft.com/office/powerpoint/2010/main" val="189154984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Сортировка данных по одному критерию</a:t>
            </a:r>
            <a:endParaRPr lang="ru-RU" dirty="0"/>
          </a:p>
        </p:txBody>
      </p:sp>
      <p:grpSp>
        <p:nvGrpSpPr>
          <p:cNvPr id="11" name="Группа 10"/>
          <p:cNvGrpSpPr/>
          <p:nvPr/>
        </p:nvGrpSpPr>
        <p:grpSpPr>
          <a:xfrm>
            <a:off x="336943" y="1241945"/>
            <a:ext cx="11522962" cy="5227093"/>
            <a:chOff x="336943" y="1241945"/>
            <a:chExt cx="11522962" cy="5227093"/>
          </a:xfrm>
        </p:grpSpPr>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r="43129" b="4393"/>
            <a:stretch/>
          </p:blipFill>
          <p:spPr>
            <a:xfrm>
              <a:off x="336943" y="1241945"/>
              <a:ext cx="11522962" cy="1758476"/>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336943" y="3232431"/>
              <a:ext cx="11522962" cy="3236607"/>
            </a:xfrm>
            <a:prstGeom prst="rect">
              <a:avLst/>
            </a:prstGeom>
            <a:noFill/>
          </p:spPr>
          <p:txBody>
            <a:bodyPr wrap="square" rtlCol="0">
              <a:noAutofit/>
            </a:bodyPr>
            <a:lstStyle/>
            <a:p>
              <a:r>
                <a:rPr lang="ru-RU" sz="2000" dirty="0" smtClean="0"/>
                <a:t>Выделить любую ячейку столбца, по которому необходимо выполнить сортировку данных для всей таблице (</a:t>
              </a:r>
              <a:r>
                <a:rPr lang="ru-RU" sz="2000" b="1" dirty="0" smtClean="0">
                  <a:solidFill>
                    <a:srgbClr val="FF0000"/>
                  </a:solidFill>
                </a:rPr>
                <a:t>!!!</a:t>
              </a:r>
              <a:r>
                <a:rPr lang="ru-RU" sz="2000" dirty="0" smtClean="0"/>
                <a:t>Обратить внимание</a:t>
              </a:r>
              <a:r>
                <a:rPr lang="ru-RU" sz="2000" b="1" dirty="0" smtClean="0">
                  <a:solidFill>
                    <a:srgbClr val="FF0000"/>
                  </a:solidFill>
                </a:rPr>
                <a:t>!!!</a:t>
              </a:r>
              <a:r>
                <a:rPr lang="ru-RU" sz="2000" dirty="0" smtClean="0"/>
                <a:t> </a:t>
              </a:r>
              <a:r>
                <a:rPr lang="ru-RU" sz="2000" b="1" u="sng" dirty="0" smtClean="0">
                  <a:solidFill>
                    <a:srgbClr val="FF0000"/>
                  </a:solidFill>
                </a:rPr>
                <a:t>Не</a:t>
              </a:r>
              <a:r>
                <a:rPr lang="ru-RU" sz="2000" u="sng" dirty="0" smtClean="0"/>
                <a:t> выделять </a:t>
              </a:r>
              <a:r>
                <a:rPr lang="ru-RU" sz="2000" dirty="0" smtClean="0"/>
                <a:t>весь столбец) - Вкладка Данные (</a:t>
              </a:r>
              <a:r>
                <a:rPr lang="en-US" sz="2000" dirty="0" smtClean="0"/>
                <a:t>Data</a:t>
              </a:r>
              <a:r>
                <a:rPr lang="ru-RU" sz="2000" dirty="0" smtClean="0"/>
                <a:t>)– Группа Сортировка и фильтр</a:t>
              </a:r>
              <a:r>
                <a:rPr lang="en-US" sz="2000" dirty="0" smtClean="0"/>
                <a:t> (Sort &amp; Filter)</a:t>
              </a:r>
              <a:r>
                <a:rPr lang="ru-RU" sz="2000" dirty="0" smtClean="0"/>
                <a:t> – Выбрать команды для сортировки по одному критерию</a:t>
              </a:r>
            </a:p>
            <a:p>
              <a:r>
                <a:rPr lang="ru-RU" sz="2000" dirty="0" smtClean="0"/>
                <a:t>Сортировка данных позволяет упорядочивать данные таблицы:</a:t>
              </a:r>
            </a:p>
            <a:p>
              <a:pPr marL="342900" indent="-342900">
                <a:buFont typeface="Wingdings" panose="05000000000000000000" pitchFamily="2" charset="2"/>
                <a:buChar char="§"/>
              </a:pPr>
              <a:r>
                <a:rPr lang="ru-RU" sz="2000" dirty="0" smtClean="0"/>
                <a:t>Текстовые данные</a:t>
              </a:r>
            </a:p>
            <a:p>
              <a:pPr marL="800100" lvl="1" indent="-342900">
                <a:buFont typeface="Wingdings" panose="05000000000000000000" pitchFamily="2" charset="2"/>
                <a:buChar char="§"/>
              </a:pPr>
              <a:r>
                <a:rPr lang="ru-RU" sz="2000" dirty="0" smtClean="0"/>
                <a:t>в алфавитном порядке (от А до Я)  </a:t>
              </a:r>
            </a:p>
            <a:p>
              <a:pPr marL="800100" lvl="1" indent="-342900">
                <a:buFont typeface="Wingdings" panose="05000000000000000000" pitchFamily="2" charset="2"/>
                <a:buChar char="§"/>
              </a:pPr>
              <a:r>
                <a:rPr lang="ru-RU" sz="2000" dirty="0" smtClean="0"/>
                <a:t>в порядке обратном алфавитному (от Я до А) </a:t>
              </a:r>
            </a:p>
            <a:p>
              <a:pPr marL="342900" indent="-342900">
                <a:buFont typeface="Wingdings" panose="05000000000000000000" pitchFamily="2" charset="2"/>
                <a:buChar char="§"/>
              </a:pPr>
              <a:r>
                <a:rPr lang="ru-RU" sz="2000" dirty="0" smtClean="0"/>
                <a:t>Числовые данные </a:t>
              </a:r>
            </a:p>
            <a:p>
              <a:pPr marL="800100" lvl="1" indent="-342900">
                <a:buFont typeface="Wingdings" panose="05000000000000000000" pitchFamily="2" charset="2"/>
                <a:buChar char="§"/>
              </a:pPr>
              <a:r>
                <a:rPr lang="ru-RU" sz="2000" dirty="0" smtClean="0"/>
                <a:t>от меньшего к большему </a:t>
              </a:r>
            </a:p>
            <a:p>
              <a:pPr marL="800100" lvl="1" indent="-342900">
                <a:buFont typeface="Wingdings" panose="05000000000000000000" pitchFamily="2" charset="2"/>
                <a:buChar char="§"/>
              </a:pPr>
              <a:r>
                <a:rPr lang="ru-RU" sz="2000" dirty="0" smtClean="0"/>
                <a:t>от большего к меньшему</a:t>
              </a:r>
            </a:p>
            <a:p>
              <a:endParaRPr lang="ru-RU" sz="1600" dirty="0" smtClean="0"/>
            </a:p>
          </p:txBody>
        </p:sp>
        <p:pic>
          <p:nvPicPr>
            <p:cNvPr id="6" name="Рисунок 5"/>
            <p:cNvPicPr>
              <a:picLocks noChangeAspect="1"/>
            </p:cNvPicPr>
            <p:nvPr/>
          </p:nvPicPr>
          <p:blipFill rotWithShape="1">
            <a:blip r:embed="rId3">
              <a:extLst>
                <a:ext uri="{28A0092B-C50C-407E-A947-70E740481C1C}">
                  <a14:useLocalDpi xmlns:a14="http://schemas.microsoft.com/office/drawing/2010/main" val="0"/>
                </a:ext>
              </a:extLst>
            </a:blip>
            <a:srcRect l="7727" t="2794"/>
            <a:stretch/>
          </p:blipFill>
          <p:spPr>
            <a:xfrm>
              <a:off x="4881110" y="4614511"/>
              <a:ext cx="450947" cy="504000"/>
            </a:xfrm>
            <a:prstGeom prst="rect">
              <a:avLst/>
            </a:prstGeom>
          </p:spPr>
        </p:pic>
        <p:pic>
          <p:nvPicPr>
            <p:cNvPr id="7" name="Рисунок 6"/>
            <p:cNvPicPr>
              <a:picLocks noChangeAspect="1"/>
            </p:cNvPicPr>
            <p:nvPr/>
          </p:nvPicPr>
          <p:blipFill rotWithShape="1">
            <a:blip r:embed="rId4">
              <a:extLst>
                <a:ext uri="{28A0092B-C50C-407E-A947-70E740481C1C}">
                  <a14:useLocalDpi xmlns:a14="http://schemas.microsoft.com/office/drawing/2010/main" val="0"/>
                </a:ext>
              </a:extLst>
            </a:blip>
            <a:srcRect l="7329" t="9584" r="-1" b="9773"/>
            <a:stretch/>
          </p:blipFill>
          <p:spPr>
            <a:xfrm>
              <a:off x="6137700" y="4907455"/>
              <a:ext cx="450000" cy="499443"/>
            </a:xfrm>
            <a:prstGeom prst="rect">
              <a:avLst/>
            </a:prstGeom>
          </p:spPr>
        </p:pic>
        <p:pic>
          <p:nvPicPr>
            <p:cNvPr id="9" name="Рисунок 8"/>
            <p:cNvPicPr>
              <a:picLocks noChangeAspect="1"/>
            </p:cNvPicPr>
            <p:nvPr/>
          </p:nvPicPr>
          <p:blipFill rotWithShape="1">
            <a:blip r:embed="rId4">
              <a:extLst>
                <a:ext uri="{28A0092B-C50C-407E-A947-70E740481C1C}">
                  <a14:useLocalDpi xmlns:a14="http://schemas.microsoft.com/office/drawing/2010/main" val="0"/>
                </a:ext>
              </a:extLst>
            </a:blip>
            <a:srcRect l="7329" t="9584" r="-1" b="9773"/>
            <a:stretch/>
          </p:blipFill>
          <p:spPr>
            <a:xfrm>
              <a:off x="4567355" y="5832481"/>
              <a:ext cx="450000" cy="499443"/>
            </a:xfrm>
            <a:prstGeom prst="rect">
              <a:avLst/>
            </a:prstGeom>
          </p:spPr>
        </p:pic>
        <p:pic>
          <p:nvPicPr>
            <p:cNvPr id="10" name="Рисунок 9"/>
            <p:cNvPicPr>
              <a:picLocks noChangeAspect="1"/>
            </p:cNvPicPr>
            <p:nvPr/>
          </p:nvPicPr>
          <p:blipFill rotWithShape="1">
            <a:blip r:embed="rId3">
              <a:extLst>
                <a:ext uri="{28A0092B-C50C-407E-A947-70E740481C1C}">
                  <a14:useLocalDpi xmlns:a14="http://schemas.microsoft.com/office/drawing/2010/main" val="0"/>
                </a:ext>
              </a:extLst>
            </a:blip>
            <a:srcRect l="7727" t="2794"/>
            <a:stretch/>
          </p:blipFill>
          <p:spPr>
            <a:xfrm>
              <a:off x="4075467" y="5475138"/>
              <a:ext cx="450947" cy="504000"/>
            </a:xfrm>
            <a:prstGeom prst="rect">
              <a:avLst/>
            </a:prstGeom>
          </p:spPr>
        </p:pic>
      </p:grpSp>
    </p:spTree>
    <p:extLst>
      <p:ext uri="{BB962C8B-B14F-4D97-AF65-F5344CB8AC3E}">
        <p14:creationId xmlns:p14="http://schemas.microsoft.com/office/powerpoint/2010/main" val="97918302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Многоуровневая сортировка данных</a:t>
            </a:r>
            <a:endParaRPr lang="ru-RU"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854" y="1105197"/>
            <a:ext cx="11095630" cy="55615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477198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Многоуровневая сортировка данных</a:t>
            </a:r>
          </a:p>
        </p:txBody>
      </p:sp>
      <p:sp>
        <p:nvSpPr>
          <p:cNvPr id="3" name="TextBox 2"/>
          <p:cNvSpPr txBox="1"/>
          <p:nvPr/>
        </p:nvSpPr>
        <p:spPr>
          <a:xfrm>
            <a:off x="473421" y="1308097"/>
            <a:ext cx="11250006" cy="3523210"/>
          </a:xfrm>
          <a:prstGeom prst="rect">
            <a:avLst/>
          </a:prstGeom>
          <a:noFill/>
        </p:spPr>
        <p:txBody>
          <a:bodyPr wrap="square" rtlCol="0">
            <a:noAutofit/>
          </a:bodyPr>
          <a:lstStyle/>
          <a:p>
            <a:pPr marL="342900" indent="-342900">
              <a:buFont typeface="Wingdings" panose="05000000000000000000" pitchFamily="2" charset="2"/>
              <a:buChar char="§"/>
            </a:pPr>
            <a:r>
              <a:rPr lang="ru-RU" sz="2000" dirty="0" smtClean="0"/>
              <a:t>Выделить любую ячейку в таблице - Вкладка Данные</a:t>
            </a:r>
            <a:r>
              <a:rPr lang="en-US" sz="2000" dirty="0" smtClean="0"/>
              <a:t> (Data)</a:t>
            </a:r>
            <a:r>
              <a:rPr lang="ru-RU" sz="2000" dirty="0" smtClean="0"/>
              <a:t> – Группа Сортировка и фильтр </a:t>
            </a:r>
            <a:r>
              <a:rPr lang="en-US" sz="2000" dirty="0"/>
              <a:t>(Sort &amp; Filter)</a:t>
            </a:r>
            <a:r>
              <a:rPr lang="ru-RU" sz="2000" dirty="0"/>
              <a:t> – </a:t>
            </a:r>
            <a:r>
              <a:rPr lang="ru-RU" sz="2000" dirty="0" smtClean="0"/>
              <a:t>Сортировка</a:t>
            </a:r>
            <a:r>
              <a:rPr lang="en-US" sz="2000" dirty="0"/>
              <a:t> (</a:t>
            </a:r>
            <a:r>
              <a:rPr lang="en-US" sz="2000" dirty="0" smtClean="0"/>
              <a:t>Sort)</a:t>
            </a:r>
            <a:endParaRPr lang="ru-RU" sz="2000" dirty="0" smtClean="0"/>
          </a:p>
          <a:p>
            <a:pPr marL="342900" indent="-342900">
              <a:buFont typeface="Wingdings" panose="05000000000000000000" pitchFamily="2" charset="2"/>
              <a:buChar char="§"/>
            </a:pPr>
            <a:r>
              <a:rPr lang="ru-RU" sz="2000" dirty="0" smtClean="0"/>
              <a:t>Выбрать первый уровень для сортировке, открыв список «шапки» документа</a:t>
            </a:r>
          </a:p>
          <a:p>
            <a:pPr marL="342900" indent="-342900">
              <a:buFont typeface="Wingdings" panose="05000000000000000000" pitchFamily="2" charset="2"/>
              <a:buChar char="§"/>
            </a:pPr>
            <a:r>
              <a:rPr lang="ru-RU" sz="2000" dirty="0" smtClean="0"/>
              <a:t>Выбрать из списка Сортировка, по какому критерию создать сортировку</a:t>
            </a:r>
          </a:p>
          <a:p>
            <a:pPr marL="800100" lvl="1" indent="-342900">
              <a:buFont typeface="Wingdings" panose="05000000000000000000" pitchFamily="2" charset="2"/>
              <a:buChar char="§"/>
            </a:pPr>
            <a:r>
              <a:rPr lang="ru-RU" sz="2000" dirty="0" smtClean="0"/>
              <a:t>По значение</a:t>
            </a:r>
            <a:r>
              <a:rPr lang="en-US" sz="2000" dirty="0"/>
              <a:t> (</a:t>
            </a:r>
            <a:r>
              <a:rPr lang="en-US" sz="2000" dirty="0" smtClean="0"/>
              <a:t>values)</a:t>
            </a:r>
            <a:endParaRPr lang="ru-RU" sz="2000" dirty="0" smtClean="0"/>
          </a:p>
          <a:p>
            <a:pPr marL="800100" lvl="1" indent="-342900">
              <a:buFont typeface="Wingdings" panose="05000000000000000000" pitchFamily="2" charset="2"/>
              <a:buChar char="§"/>
            </a:pPr>
            <a:r>
              <a:rPr lang="ru-RU" sz="2000" dirty="0" smtClean="0"/>
              <a:t>По цвету ячейки</a:t>
            </a:r>
            <a:r>
              <a:rPr lang="en-US" sz="2000" dirty="0" smtClean="0"/>
              <a:t> (cell color)</a:t>
            </a:r>
            <a:endParaRPr lang="ru-RU" sz="2000" dirty="0" smtClean="0"/>
          </a:p>
          <a:p>
            <a:pPr marL="800100" lvl="1" indent="-342900">
              <a:buFont typeface="Wingdings" panose="05000000000000000000" pitchFamily="2" charset="2"/>
              <a:buChar char="§"/>
            </a:pPr>
            <a:r>
              <a:rPr lang="ru-RU" sz="2000" dirty="0" smtClean="0"/>
              <a:t>По цвету шрифта</a:t>
            </a:r>
            <a:r>
              <a:rPr lang="en-US" sz="2000" dirty="0" smtClean="0"/>
              <a:t> (</a:t>
            </a:r>
            <a:r>
              <a:rPr lang="en-US" sz="2000" dirty="0"/>
              <a:t>font </a:t>
            </a:r>
            <a:r>
              <a:rPr lang="en-US" sz="2000" dirty="0" smtClean="0"/>
              <a:t>color)</a:t>
            </a:r>
            <a:endParaRPr lang="ru-RU" sz="2000" dirty="0" smtClean="0"/>
          </a:p>
          <a:p>
            <a:pPr marL="800100" lvl="1" indent="-342900">
              <a:buFont typeface="Wingdings" panose="05000000000000000000" pitchFamily="2" charset="2"/>
              <a:buChar char="§"/>
            </a:pPr>
            <a:r>
              <a:rPr lang="ru-RU" sz="2000" dirty="0" smtClean="0"/>
              <a:t>По значку в ячейки</a:t>
            </a:r>
            <a:r>
              <a:rPr lang="en-US" sz="2000" dirty="0"/>
              <a:t> (</a:t>
            </a:r>
            <a:r>
              <a:rPr lang="en-US" sz="2000" dirty="0" smtClean="0"/>
              <a:t>cell icon</a:t>
            </a:r>
            <a:r>
              <a:rPr lang="en-US" sz="2000" dirty="0"/>
              <a:t>)</a:t>
            </a:r>
            <a:endParaRPr lang="ru-RU" sz="2000" dirty="0" smtClean="0"/>
          </a:p>
          <a:p>
            <a:pPr marL="342900" indent="-342900">
              <a:buFont typeface="Wingdings" panose="05000000000000000000" pitchFamily="2" charset="2"/>
              <a:buChar char="§"/>
            </a:pPr>
            <a:r>
              <a:rPr lang="ru-RU" sz="2000" dirty="0" smtClean="0"/>
              <a:t>Выбрать Порядок сортировки (от А до Я или от Я до А)</a:t>
            </a:r>
          </a:p>
          <a:p>
            <a:pPr marL="342900" indent="-342900">
              <a:buFont typeface="Wingdings" panose="05000000000000000000" pitchFamily="2" charset="2"/>
              <a:buChar char="§"/>
            </a:pPr>
            <a:r>
              <a:rPr lang="ru-RU" sz="2000" dirty="0" smtClean="0"/>
              <a:t>Добавить уровень соответствующей кнопкой-командой</a:t>
            </a:r>
            <a:r>
              <a:rPr lang="en-US" sz="2000" dirty="0" smtClean="0"/>
              <a:t> (</a:t>
            </a:r>
            <a:r>
              <a:rPr lang="ru-RU" sz="2000" dirty="0" smtClean="0"/>
              <a:t>Добавить уровень (</a:t>
            </a:r>
            <a:r>
              <a:rPr lang="en-US" sz="2000" dirty="0" smtClean="0"/>
              <a:t>Add level))</a:t>
            </a:r>
            <a:endParaRPr lang="ru-RU" sz="2000" dirty="0" smtClean="0"/>
          </a:p>
          <a:p>
            <a:pPr marL="342900" indent="-342900">
              <a:buFont typeface="Wingdings" panose="05000000000000000000" pitchFamily="2" charset="2"/>
              <a:buChar char="§"/>
            </a:pPr>
            <a:r>
              <a:rPr lang="ru-RU" sz="2000" dirty="0" smtClean="0"/>
              <a:t>Выполнить описанные выше действия к новому уровню</a:t>
            </a:r>
          </a:p>
          <a:p>
            <a:endParaRPr lang="ru-RU" sz="1600" dirty="0" smtClean="0"/>
          </a:p>
        </p:txBody>
      </p:sp>
    </p:spTree>
    <p:extLst>
      <p:ext uri="{BB962C8B-B14F-4D97-AF65-F5344CB8AC3E}">
        <p14:creationId xmlns:p14="http://schemas.microsoft.com/office/powerpoint/2010/main" val="126384781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Настойка параметров сортировки для выбора столбцов/строк</a:t>
            </a:r>
            <a:endParaRPr lang="ru-RU" dirty="0"/>
          </a:p>
        </p:txBody>
      </p:sp>
      <p:grpSp>
        <p:nvGrpSpPr>
          <p:cNvPr id="5" name="Группа 4"/>
          <p:cNvGrpSpPr/>
          <p:nvPr/>
        </p:nvGrpSpPr>
        <p:grpSpPr>
          <a:xfrm>
            <a:off x="502904" y="1241946"/>
            <a:ext cx="11250006" cy="5008729"/>
            <a:chOff x="502904" y="1241946"/>
            <a:chExt cx="11250006" cy="5008729"/>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15" y="1241946"/>
              <a:ext cx="10451785" cy="3596873"/>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502904" y="5016240"/>
              <a:ext cx="11250006" cy="1234435"/>
            </a:xfrm>
            <a:prstGeom prst="rect">
              <a:avLst/>
            </a:prstGeom>
            <a:noFill/>
          </p:spPr>
          <p:txBody>
            <a:bodyPr wrap="square" rtlCol="0">
              <a:noAutofit/>
            </a:bodyPr>
            <a:lstStyle/>
            <a:p>
              <a:r>
                <a:rPr lang="ru-RU" sz="2000" dirty="0" smtClean="0"/>
                <a:t>Сортировать данные можно как в вертикальной таблице, так и в горизонтальной, а также с учетом регистра. Для этого следует воспользоваться кнопкой-командой </a:t>
              </a:r>
              <a:r>
                <a:rPr lang="ru-RU" sz="2000" b="1" dirty="0" smtClean="0"/>
                <a:t>Параметры</a:t>
              </a:r>
              <a:r>
                <a:rPr lang="en-US" sz="2000" b="1" dirty="0" smtClean="0"/>
                <a:t> (Option)</a:t>
              </a:r>
              <a:r>
                <a:rPr lang="ru-RU" sz="2000" dirty="0" smtClean="0"/>
                <a:t> и выбрать нужное</a:t>
              </a:r>
            </a:p>
          </p:txBody>
        </p:sp>
      </p:grpSp>
    </p:spTree>
    <p:extLst>
      <p:ext uri="{BB962C8B-B14F-4D97-AF65-F5344CB8AC3E}">
        <p14:creationId xmlns:p14="http://schemas.microsoft.com/office/powerpoint/2010/main" val="290826438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Удаление уровней сортировки</a:t>
            </a:r>
            <a:endParaRPr lang="ru-RU" dirty="0"/>
          </a:p>
        </p:txBody>
      </p:sp>
      <p:grpSp>
        <p:nvGrpSpPr>
          <p:cNvPr id="5" name="Группа 4"/>
          <p:cNvGrpSpPr/>
          <p:nvPr/>
        </p:nvGrpSpPr>
        <p:grpSpPr>
          <a:xfrm>
            <a:off x="874713" y="1214651"/>
            <a:ext cx="10794123" cy="5112462"/>
            <a:chOff x="874713" y="1214651"/>
            <a:chExt cx="10794123" cy="5112462"/>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713" y="1214651"/>
              <a:ext cx="10585450" cy="367331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874713" y="5092678"/>
              <a:ext cx="10794123" cy="1234435"/>
            </a:xfrm>
            <a:prstGeom prst="rect">
              <a:avLst/>
            </a:prstGeom>
            <a:noFill/>
          </p:spPr>
          <p:txBody>
            <a:bodyPr wrap="square" rtlCol="0">
              <a:noAutofit/>
            </a:bodyPr>
            <a:lstStyle/>
            <a:p>
              <a:r>
                <a:rPr lang="ru-RU" sz="2000" dirty="0" smtClean="0"/>
                <a:t>Для удаления уровня сортировки необходимо в диалоговом окне Сортировка выделить уровень сортировки для удаления и воспользоваться кнопкой-командой </a:t>
              </a:r>
              <a:r>
                <a:rPr lang="ru-RU" sz="2000" b="1" dirty="0" smtClean="0"/>
                <a:t>Удалить уровень</a:t>
              </a:r>
              <a:r>
                <a:rPr lang="en-US" sz="2000" b="1" dirty="0" smtClean="0"/>
                <a:t> (Delete level)</a:t>
              </a:r>
              <a:endParaRPr lang="ru-RU" sz="2000" b="1" dirty="0" smtClean="0"/>
            </a:p>
          </p:txBody>
        </p:sp>
      </p:grpSp>
    </p:spTree>
    <p:extLst>
      <p:ext uri="{BB962C8B-B14F-4D97-AF65-F5344CB8AC3E}">
        <p14:creationId xmlns:p14="http://schemas.microsoft.com/office/powerpoint/2010/main" val="275762615"/>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41483</TotalTime>
  <Words>11044</Words>
  <Application>Microsoft Office PowerPoint</Application>
  <PresentationFormat>Широкоэкранный</PresentationFormat>
  <Paragraphs>949</Paragraphs>
  <Slides>164</Slides>
  <Notes>1</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164</vt:i4>
      </vt:variant>
    </vt:vector>
  </HeadingPairs>
  <TitlesOfParts>
    <vt:vector size="170" baseType="lpstr">
      <vt:lpstr>Arial</vt:lpstr>
      <vt:lpstr>Calibri</vt:lpstr>
      <vt:lpstr>Calibri Light</vt:lpstr>
      <vt:lpstr>Times New Roman</vt:lpstr>
      <vt:lpstr>Wingdings</vt:lpstr>
      <vt:lpstr>Тема Office</vt:lpstr>
      <vt:lpstr>Работа в Excel. Уровень 2.  Расширенные возможности</vt:lpstr>
      <vt:lpstr>Содержание курса</vt:lpstr>
      <vt:lpstr>Необходимые знаки, участвующие в вычислительном процессе</vt:lpstr>
      <vt:lpstr>Алгоритм написания формулы в ячейке</vt:lpstr>
      <vt:lpstr>Важно при написании формулы с клавиатуры</vt:lpstr>
      <vt:lpstr>Копирование формул</vt:lpstr>
      <vt:lpstr>Использование различных Типов ссылок в расчётах. Относительный Тип ссылок</vt:lpstr>
      <vt:lpstr>Использование различных Типов ссылок в расчётах. Абсолютный Тип ссылки</vt:lpstr>
      <vt:lpstr>Использование различных Типов ссылок в расчётах. Смешанный Тип ссылок (закрепление СТРОКИ)</vt:lpstr>
      <vt:lpstr>Использование различных Типов ссылок в расчётах. Смешанный Тип ссылок (закрепление СТОЛБЦА)</vt:lpstr>
      <vt:lpstr>F4: клавиша функционального ряда для создания нужного типа ссылки</vt:lpstr>
      <vt:lpstr>Ссылки на ячейки других листов в рамках одной книги</vt:lpstr>
      <vt:lpstr>Ссылки на ячейки других листов другой книги</vt:lpstr>
      <vt:lpstr>Зачем использовать имена диапазонов?</vt:lpstr>
      <vt:lpstr>Создание имен для ячеек и диапазонов</vt:lpstr>
      <vt:lpstr>Создание имен диапазонов таблиц</vt:lpstr>
      <vt:lpstr>Использование имен в формулах</vt:lpstr>
      <vt:lpstr>Использование имен в формулах (продолжение)</vt:lpstr>
      <vt:lpstr>Использование имен в формулах (продолжение)</vt:lpstr>
      <vt:lpstr>Редактирование созданных имен</vt:lpstr>
      <vt:lpstr>Функции Математические (ОКРУГЛ (ROUND))</vt:lpstr>
      <vt:lpstr>Функции Математические (ОКРУГЛВНИЗ (ROUNDDOWN))</vt:lpstr>
      <vt:lpstr>Функции Математические (ОКРУГЛВВЕРХ (ROUNDUP))</vt:lpstr>
      <vt:lpstr>Функции Математические (ОКРВНИЗ.МАТ (FLOOR))</vt:lpstr>
      <vt:lpstr>Функции Математические (ОКРВВЕРХ.МАТ (CEILING))</vt:lpstr>
      <vt:lpstr>Функции Математические (ЦЕЛОЕ (INT))</vt:lpstr>
      <vt:lpstr>Мастер функций. Аргументы функции СУММ (SUM)</vt:lpstr>
      <vt:lpstr>Функции Математические (СУММЕСЛИМН (SUMIFS))</vt:lpstr>
      <vt:lpstr>Особенности ввода условия (отбора) значений</vt:lpstr>
      <vt:lpstr>Мастер функций. Аргументы функции (СРЗНАЧ (AVERAGE))</vt:lpstr>
      <vt:lpstr>Функции Статистические (СРЗНАЧЕСЛИМН (AVERAGEIFS))</vt:lpstr>
      <vt:lpstr>Функции Статистические (СЧЁТ (COUNT))</vt:lpstr>
      <vt:lpstr>Мастер функций. Аргументы функции (СЧЁТЗ (COUNTA))</vt:lpstr>
      <vt:lpstr>Функции Статистические (СЧЁТЕСЛИМН (COUNTIFS))</vt:lpstr>
      <vt:lpstr>Функции Статистические СЧИТАТЬПУСТОТЫ</vt:lpstr>
      <vt:lpstr>Функции Ссылки и Массивы (ВПР (VLOOKUP))</vt:lpstr>
      <vt:lpstr>ВПР (VLOOKUP): разбор аргументов функции</vt:lpstr>
      <vt:lpstr>Функции Ссылки и Массивы (ГПР (HLOOKUP))</vt:lpstr>
      <vt:lpstr>ГПР (HLOOKUP): разбор аргументов функции</vt:lpstr>
      <vt:lpstr>Логические функции (Если (IF))</vt:lpstr>
      <vt:lpstr>Логические функции (Если (IF)) продолжение</vt:lpstr>
      <vt:lpstr>Функции Логические (И (AND))</vt:lpstr>
      <vt:lpstr>Функции Логические (ИЛИ (OR))</vt:lpstr>
      <vt:lpstr>Функции Логические. Прием ЕСЛИ В ЕСЛИ</vt:lpstr>
      <vt:lpstr>Функции Логические. Прием ЕСЛИ В ЕСЛИ (продолжение)</vt:lpstr>
      <vt:lpstr>Функции Логические. Прием ЕСЛИ В ЕСЛИ (продолжение)</vt:lpstr>
      <vt:lpstr>Функции Логические (ЕСЛИОШИБКА (IFERROR))</vt:lpstr>
      <vt:lpstr>Функции Логические (ЕСНД (IFNA)) 2013/2016</vt:lpstr>
      <vt:lpstr>Функции Текстовые (СЦЕПИТЬ (CONCATENATE))</vt:lpstr>
      <vt:lpstr>Функции Текстовые (СЖПРОБЕЛЫ (TRIM))</vt:lpstr>
      <vt:lpstr>Функции Текстовые ПРОПИСН (UPPER)</vt:lpstr>
      <vt:lpstr>Функции Текстовые СТРОЧН (LOWER)</vt:lpstr>
      <vt:lpstr>Функции Текстовые ПРОПНАЧ (PROPER)</vt:lpstr>
      <vt:lpstr>Функции Текстовые ЛЕВСИМВ (LEFT)</vt:lpstr>
      <vt:lpstr>Пример использования функции ЛЕВСИМВ с другими функциями (СЦЕПИТЬ(ЛЕВСИМВ))</vt:lpstr>
      <vt:lpstr>Функции Текстовые ПОИСК (SEARCH)</vt:lpstr>
      <vt:lpstr>Функции Текстовые ПРАВСИМВ (RIGHT)</vt:lpstr>
      <vt:lpstr>Функции Текстовые ДЛСТР (LEN)</vt:lpstr>
      <vt:lpstr>Пример использования функций: Правсимв, длстр, поиск</vt:lpstr>
      <vt:lpstr>Функции Текстовые ПСТР(MID)</vt:lpstr>
      <vt:lpstr>Пример использования функций: ПСТР, ПОИСК</vt:lpstr>
      <vt:lpstr>Функции Текстовые ЗНАЧЕН</vt:lpstr>
      <vt:lpstr>Разбиение текста на столбцы</vt:lpstr>
      <vt:lpstr>Функции Даты и Времени (СЕГОДНЯ (TODAY))</vt:lpstr>
      <vt:lpstr>Функции Даты и Времени (ТДАТА (NOW))</vt:lpstr>
      <vt:lpstr>Функции Даты и Время РАБДЕНЬ (WORKDAY)</vt:lpstr>
      <vt:lpstr>Функции Даты и Время РАБДЕНЬ (WORKDAY) продолжение</vt:lpstr>
      <vt:lpstr>Функции Даты и Время ЧИСТРАБДНИ (NETWORKDAYS)</vt:lpstr>
      <vt:lpstr>Функции Даты и Время ЧИСТРАБДНИ (NETWORKDAYS) продолжение</vt:lpstr>
      <vt:lpstr>Функции Даты и Время ДОЛЯГОДА (Yearfrac)</vt:lpstr>
      <vt:lpstr>Функции Даты и Время ДОЛЯГОДА (Yearfrac) продолжение</vt:lpstr>
      <vt:lpstr>Функции Даты и Время ДОЛЯГОДА (Yearfrac) продолжение</vt:lpstr>
      <vt:lpstr>Функции Даты и Время ДЕНЬНЕД ()</vt:lpstr>
      <vt:lpstr>Функции Даты и Время ТЕКСТ (TEXT)</vt:lpstr>
      <vt:lpstr>Функции Даты и Время РАЗНДАТ (DATEDIF)</vt:lpstr>
      <vt:lpstr>Ошибки в формулах, причины их возникновения и действия по исправлению</vt:lpstr>
      <vt:lpstr>Условное форматирование</vt:lpstr>
      <vt:lpstr>Условное форматирование. Создание собственного правила</vt:lpstr>
      <vt:lpstr>Редактирование условного форматирования</vt:lpstr>
      <vt:lpstr>Защита ячеек, скрытие формул</vt:lpstr>
      <vt:lpstr>Защита диапазонов</vt:lpstr>
      <vt:lpstr>Защита структуры книги</vt:lpstr>
      <vt:lpstr>Защита файла</vt:lpstr>
      <vt:lpstr>Проверка данных</vt:lpstr>
      <vt:lpstr>Проверка данных продолжение</vt:lpstr>
      <vt:lpstr>Проверка данных продолжение</vt:lpstr>
      <vt:lpstr>Проверка данных продолжение</vt:lpstr>
      <vt:lpstr>Автоформат таблиц</vt:lpstr>
      <vt:lpstr>Автоформат таблиц (продолжение)</vt:lpstr>
      <vt:lpstr>Автоформат таблицы (продолжение)</vt:lpstr>
      <vt:lpstr>Удаление дубликатов</vt:lpstr>
      <vt:lpstr>Удаление дубликатов (продолжение)</vt:lpstr>
      <vt:lpstr>Создание дополнительной таблице с уникальными значениями (независимой от исходной таблицы)</vt:lpstr>
      <vt:lpstr>Создание дополнительной таблице с уникальными значениями (независимой от исходной таблицы). Пошаговый порядок действий</vt:lpstr>
      <vt:lpstr>Сортировка данных по одному критерию</vt:lpstr>
      <vt:lpstr>Многоуровневая сортировка данных</vt:lpstr>
      <vt:lpstr>Многоуровневая сортировка данных</vt:lpstr>
      <vt:lpstr>Настойка параметров сортировки для выбора столбцов/строк</vt:lpstr>
      <vt:lpstr>Удаление уровней сортировки</vt:lpstr>
      <vt:lpstr>Фильтрация данных. Установка фильтра</vt:lpstr>
      <vt:lpstr>Фильтрация данных. Отбор записей текстовых значений</vt:lpstr>
      <vt:lpstr>Фильтрация данных. Отбор записей числовых значений</vt:lpstr>
      <vt:lpstr>Фильтрация данных. Отбор записей значений дат</vt:lpstr>
      <vt:lpstr>Очистка условий фильтрации по одному условию</vt:lpstr>
      <vt:lpstr>Очистка всех условий фильтрации</vt:lpstr>
      <vt:lpstr>Подведение промежуточных итогов</vt:lpstr>
      <vt:lpstr>Подведение промежуточных итогов (продолжение)</vt:lpstr>
      <vt:lpstr>Подведение промежуточных итогов (продолжение)</vt:lpstr>
      <vt:lpstr>Удаление промежуточных итогов</vt:lpstr>
      <vt:lpstr>Консолидация</vt:lpstr>
      <vt:lpstr>Консолидация (продолжение)</vt:lpstr>
      <vt:lpstr>Консолидация (продолжение)</vt:lpstr>
      <vt:lpstr>Операции, применяемые при консолидации</vt:lpstr>
      <vt:lpstr>Консолидация (продолжение)</vt:lpstr>
      <vt:lpstr>Консолидация (продолжение)</vt:lpstr>
      <vt:lpstr>Консолидация (продолжение)</vt:lpstr>
      <vt:lpstr>Консолидация (продолжение)</vt:lpstr>
      <vt:lpstr>Консолидация (продолжение)</vt:lpstr>
      <vt:lpstr>Консолидация (продолжение)</vt:lpstr>
      <vt:lpstr>Консолидация (продолжение)</vt:lpstr>
      <vt:lpstr>Консолидация (продолжение)</vt:lpstr>
      <vt:lpstr>Работа со сводными таблицами. Создание</vt:lpstr>
      <vt:lpstr>Работа со сводными таблицами. Выбор полей сводной таблицы</vt:lpstr>
      <vt:lpstr>Макет отчета</vt:lpstr>
      <vt:lpstr>Работа со сводными таблицами. Работа на вкладке Конструктор ()</vt:lpstr>
      <vt:lpstr>Работа со сводными таблицами. Работа на вкладке Конструктор ()</vt:lpstr>
      <vt:lpstr>Работа со сводными таблицами. Макет отчета</vt:lpstr>
      <vt:lpstr>Работа со сводными таблицами. Общие итоги</vt:lpstr>
      <vt:lpstr>Работа со сводной таблицей. Промежуточные итоги</vt:lpstr>
      <vt:lpstr>Работа со сводными таблицами. Результат работы команд на вкладке Конструктор (Design)</vt:lpstr>
      <vt:lpstr>Работа со сводной таблицей. Работа на вкладке Анализ (Analyze)</vt:lpstr>
      <vt:lpstr>Работа со сводными таблицами. Группа Показать ()</vt:lpstr>
      <vt:lpstr>Работа со сводными таблицами. Группа Сервис</vt:lpstr>
      <vt:lpstr>Работа со сводной таблицей. Работа со сводной диаграммой</vt:lpstr>
      <vt:lpstr>Работа со сводной таблицей. Работа со сводной диаграммой. Вкладка Конструктор (Design)</vt:lpstr>
      <vt:lpstr>Работа со сводной таблицей. Работа со сводной диаграммой. Вкладка Формат (Format)</vt:lpstr>
      <vt:lpstr>Работа со сводной таблицей. Работа со сводной диаграммой. Вкладка Анализировать ()</vt:lpstr>
      <vt:lpstr>Работа со сводной диаграммой.</vt:lpstr>
      <vt:lpstr>Вычисляемый объект </vt:lpstr>
      <vt:lpstr>Итог работы вычисляемого объекта в совокупностью визуализации в Сводной диаграмме</vt:lpstr>
      <vt:lpstr>Работа со Сводной диаграммой (продолжение). Добавление вычисляемого объекта в область Сводной диаграммы</vt:lpstr>
      <vt:lpstr>Изменение типа диаграммы для ряда данных</vt:lpstr>
      <vt:lpstr>Обработка ряда данных в сводной диаграмме</vt:lpstr>
      <vt:lpstr>Добавление подписей данных в сводную диаграмму</vt:lpstr>
      <vt:lpstr>Результат добавления подписей данных к ряду данных</vt:lpstr>
      <vt:lpstr>Работа с форматом выделенного элемента в диаграмме</vt:lpstr>
      <vt:lpstr>Изменение вычисляемого объекта. Удаление вычисляемого объекта</vt:lpstr>
      <vt:lpstr>Результат отображение отборных данных в диаграмме с общим квартальным итогом по продажам</vt:lpstr>
      <vt:lpstr>Удаление сводной диаграммы. Очистить фильтры в сводной таблице</vt:lpstr>
      <vt:lpstr>Создание текстовых групп в сводной таблице</vt:lpstr>
      <vt:lpstr>Создание последующих текстовых групп</vt:lpstr>
      <vt:lpstr>Добавление итогов. Параметры поля</vt:lpstr>
      <vt:lpstr>Дополнительные вычисления</vt:lpstr>
      <vt:lpstr>Дополнительные вычисления</vt:lpstr>
      <vt:lpstr>Дополнительные вычисления</vt:lpstr>
      <vt:lpstr>Повторное использование исходного поля в отчете сводной таблицы</vt:lpstr>
      <vt:lpstr>Вычисляемое поле</vt:lpstr>
      <vt:lpstr>Вычисляемое поле</vt:lpstr>
      <vt:lpstr>Результат работы с вычисляемым полем</vt:lpstr>
      <vt:lpstr>Обновление сводных таблиц и диаграмм</vt:lpstr>
      <vt:lpstr>Обновление сводных таблиц и диаграмм (продолжение). Настройка обновления</vt:lpstr>
      <vt:lpstr>Группировка полей сводной таблицы (Дата/Время)</vt:lpstr>
      <vt:lpstr>Группировка числового поля</vt:lpstr>
      <vt:lpstr>Мастер сводных таблиц и диаграмм</vt:lpstr>
    </vt:vector>
  </TitlesOfParts>
  <Company>diakov.net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Самонова Ирина</dc:creator>
  <cp:lastModifiedBy>Teacher</cp:lastModifiedBy>
  <cp:revision>484</cp:revision>
  <dcterms:created xsi:type="dcterms:W3CDTF">2018-01-24T16:09:52Z</dcterms:created>
  <dcterms:modified xsi:type="dcterms:W3CDTF">2019-02-15T16:49:19Z</dcterms:modified>
</cp:coreProperties>
</file>